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1" r:id="rId4"/>
    <p:sldMasterId id="2147483725" r:id="rId5"/>
  </p:sldMasterIdLst>
  <p:notesMasterIdLst>
    <p:notesMasterId r:id="rId27"/>
  </p:notesMasterIdLst>
  <p:sldIdLst>
    <p:sldId id="2141412675" r:id="rId6"/>
    <p:sldId id="386" r:id="rId7"/>
    <p:sldId id="2141412673" r:id="rId8"/>
    <p:sldId id="370" r:id="rId9"/>
    <p:sldId id="1454" r:id="rId10"/>
    <p:sldId id="378" r:id="rId11"/>
    <p:sldId id="1455" r:id="rId12"/>
    <p:sldId id="1457" r:id="rId13"/>
    <p:sldId id="2141412674" r:id="rId14"/>
    <p:sldId id="365" r:id="rId15"/>
    <p:sldId id="1461" r:id="rId16"/>
    <p:sldId id="1462" r:id="rId17"/>
    <p:sldId id="1463" r:id="rId18"/>
    <p:sldId id="1464" r:id="rId19"/>
    <p:sldId id="1465" r:id="rId20"/>
    <p:sldId id="1466" r:id="rId21"/>
    <p:sldId id="1450" r:id="rId22"/>
    <p:sldId id="1459" r:id="rId23"/>
    <p:sldId id="1467" r:id="rId24"/>
    <p:sldId id="1468" r:id="rId25"/>
    <p:sldId id="146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2855"/>
    <a:srgbClr val="83BD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customXml" Target="../customXml/item4.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erstin Kibler" userId="3b1bf5a3-d996-4bfe-8f9a-7abc2882f52b" providerId="ADAL" clId="{1F48AC98-D30E-5FB9-99EF-F1BBE38FF2DD}"/>
    <pc:docChg chg="mod">
      <pc:chgData name="Kierstin Kibler" userId="3b1bf5a3-d996-4bfe-8f9a-7abc2882f52b" providerId="ADAL" clId="{1F48AC98-D30E-5FB9-99EF-F1BBE38FF2DD}" dt="2025-11-11T20:49:11.547" v="0" actId="33475"/>
      <pc:docMkLst>
        <pc:docMk/>
      </pc:docMkLst>
    </pc:docChg>
  </pc:docChgLst>
  <pc:docChgLst>
    <pc:chgData name="Ashley Ivill" userId="S::ashley.ivill@curanahealth.com::eb0cc038-ddef-4452-ac2f-8e75cf53d2e8" providerId="AD" clId="Web-{708C4EFC-F2C0-0088-4F65-83F8EA6BE64B}"/>
    <pc:docChg chg="modSld">
      <pc:chgData name="Ashley Ivill" userId="S::ashley.ivill@curanahealth.com::eb0cc038-ddef-4452-ac2f-8e75cf53d2e8" providerId="AD" clId="Web-{708C4EFC-F2C0-0088-4F65-83F8EA6BE64B}" dt="2025-10-31T15:01:58.142" v="12" actId="1076"/>
      <pc:docMkLst>
        <pc:docMk/>
      </pc:docMkLst>
      <pc:sldChg chg="modSp">
        <pc:chgData name="Ashley Ivill" userId="S::ashley.ivill@curanahealth.com::eb0cc038-ddef-4452-ac2f-8e75cf53d2e8" providerId="AD" clId="Web-{708C4EFC-F2C0-0088-4F65-83F8EA6BE64B}" dt="2025-10-31T15:01:58.142" v="12" actId="1076"/>
        <pc:sldMkLst>
          <pc:docMk/>
          <pc:sldMk cId="854321584" sldId="1461"/>
        </pc:sldMkLst>
        <pc:spChg chg="mod">
          <ac:chgData name="Ashley Ivill" userId="S::ashley.ivill@curanahealth.com::eb0cc038-ddef-4452-ac2f-8e75cf53d2e8" providerId="AD" clId="Web-{708C4EFC-F2C0-0088-4F65-83F8EA6BE64B}" dt="2025-10-31T15:01:45.017" v="6" actId="20577"/>
          <ac:spMkLst>
            <pc:docMk/>
            <pc:sldMk cId="854321584" sldId="1461"/>
            <ac:spMk id="4" creationId="{C5D350C6-08D4-147C-1FFF-9D66537CF973}"/>
          </ac:spMkLst>
        </pc:spChg>
        <pc:spChg chg="mod">
          <ac:chgData name="Ashley Ivill" userId="S::ashley.ivill@curanahealth.com::eb0cc038-ddef-4452-ac2f-8e75cf53d2e8" providerId="AD" clId="Web-{708C4EFC-F2C0-0088-4F65-83F8EA6BE64B}" dt="2025-10-31T15:01:58.142" v="12" actId="1076"/>
          <ac:spMkLst>
            <pc:docMk/>
            <pc:sldMk cId="854321584" sldId="1461"/>
            <ac:spMk id="13" creationId="{CB084805-3860-623E-6C49-A02518F79AEC}"/>
          </ac:spMkLst>
        </pc:spChg>
      </pc:sldChg>
    </pc:docChg>
  </pc:docChgLst>
  <pc:docChgLst>
    <pc:chgData name="Ashley Ivill" userId="S::ashley.ivill@curanahealth.com::eb0cc038-ddef-4452-ac2f-8e75cf53d2e8" providerId="AD" clId="Web-{C3D426B4-4782-96E9-A501-DAC00BED12CA}"/>
    <pc:docChg chg="modSld">
      <pc:chgData name="Ashley Ivill" userId="S::ashley.ivill@curanahealth.com::eb0cc038-ddef-4452-ac2f-8e75cf53d2e8" providerId="AD" clId="Web-{C3D426B4-4782-96E9-A501-DAC00BED12CA}" dt="2025-10-28T13:40:14.289" v="5" actId="20577"/>
      <pc:docMkLst>
        <pc:docMk/>
      </pc:docMkLst>
      <pc:sldChg chg="modSp">
        <pc:chgData name="Ashley Ivill" userId="S::ashley.ivill@curanahealth.com::eb0cc038-ddef-4452-ac2f-8e75cf53d2e8" providerId="AD" clId="Web-{C3D426B4-4782-96E9-A501-DAC00BED12CA}" dt="2025-10-28T13:40:14.289" v="5" actId="20577"/>
        <pc:sldMkLst>
          <pc:docMk/>
          <pc:sldMk cId="854321584" sldId="1461"/>
        </pc:sldMkLst>
        <pc:spChg chg="mod">
          <ac:chgData name="Ashley Ivill" userId="S::ashley.ivill@curanahealth.com::eb0cc038-ddef-4452-ac2f-8e75cf53d2e8" providerId="AD" clId="Web-{C3D426B4-4782-96E9-A501-DAC00BED12CA}" dt="2025-10-28T13:40:14.289" v="5" actId="20577"/>
          <ac:spMkLst>
            <pc:docMk/>
            <pc:sldMk cId="854321584" sldId="1461"/>
            <ac:spMk id="4" creationId="{C5D350C6-08D4-147C-1FFF-9D66537CF973}"/>
          </ac:spMkLst>
        </pc:spChg>
      </pc:sldChg>
    </pc:docChg>
  </pc:docChgLst>
  <pc:docChgLst>
    <pc:chgData name="Kierstin Kibler" userId="S::kierstin.kibler@curanahealth.com::3b1bf5a3-d996-4bfe-8f9a-7abc2882f52b" providerId="AD" clId="Web-{491C8C13-0267-4809-915E-ED24ABD0860C}"/>
    <pc:docChg chg="modSld">
      <pc:chgData name="Kierstin Kibler" userId="S::kierstin.kibler@curanahealth.com::3b1bf5a3-d996-4bfe-8f9a-7abc2882f52b" providerId="AD" clId="Web-{491C8C13-0267-4809-915E-ED24ABD0860C}" dt="2025-11-03T19:28:34.051" v="107" actId="20577"/>
      <pc:docMkLst>
        <pc:docMk/>
      </pc:docMkLst>
      <pc:sldChg chg="modSp">
        <pc:chgData name="Kierstin Kibler" userId="S::kierstin.kibler@curanahealth.com::3b1bf5a3-d996-4bfe-8f9a-7abc2882f52b" providerId="AD" clId="Web-{491C8C13-0267-4809-915E-ED24ABD0860C}" dt="2025-11-03T19:26:50.081" v="15"/>
        <pc:sldMkLst>
          <pc:docMk/>
          <pc:sldMk cId="2745669278" sldId="365"/>
        </pc:sldMkLst>
        <pc:picChg chg="mod">
          <ac:chgData name="Kierstin Kibler" userId="S::kierstin.kibler@curanahealth.com::3b1bf5a3-d996-4bfe-8f9a-7abc2882f52b" providerId="AD" clId="Web-{491C8C13-0267-4809-915E-ED24ABD0860C}" dt="2025-11-03T19:26:50.081" v="15"/>
          <ac:picMkLst>
            <pc:docMk/>
            <pc:sldMk cId="2745669278" sldId="365"/>
            <ac:picMk id="12" creationId="{8B19E3A1-E4EE-AE43-FEE4-F27D201EC68E}"/>
          </ac:picMkLst>
        </pc:picChg>
      </pc:sldChg>
      <pc:sldChg chg="modSp">
        <pc:chgData name="Kierstin Kibler" userId="S::kierstin.kibler@curanahealth.com::3b1bf5a3-d996-4bfe-8f9a-7abc2882f52b" providerId="AD" clId="Web-{491C8C13-0267-4809-915E-ED24ABD0860C}" dt="2025-11-03T19:26:28.565" v="13" actId="14100"/>
        <pc:sldMkLst>
          <pc:docMk/>
          <pc:sldMk cId="1833933099" sldId="378"/>
        </pc:sldMkLst>
        <pc:spChg chg="mod">
          <ac:chgData name="Kierstin Kibler" userId="S::kierstin.kibler@curanahealth.com::3b1bf5a3-d996-4bfe-8f9a-7abc2882f52b" providerId="AD" clId="Web-{491C8C13-0267-4809-915E-ED24ABD0860C}" dt="2025-11-03T19:26:28.565" v="13" actId="14100"/>
          <ac:spMkLst>
            <pc:docMk/>
            <pc:sldMk cId="1833933099" sldId="378"/>
            <ac:spMk id="17" creationId="{63E9E6FB-02EA-38C0-895F-BF819CCBD710}"/>
          </ac:spMkLst>
        </pc:spChg>
      </pc:sldChg>
      <pc:sldChg chg="modSp">
        <pc:chgData name="Kierstin Kibler" userId="S::kierstin.kibler@curanahealth.com::3b1bf5a3-d996-4bfe-8f9a-7abc2882f52b" providerId="AD" clId="Web-{491C8C13-0267-4809-915E-ED24ABD0860C}" dt="2025-11-03T19:28:34.051" v="107" actId="20577"/>
        <pc:sldMkLst>
          <pc:docMk/>
          <pc:sldMk cId="2696736369" sldId="1450"/>
        </pc:sldMkLst>
        <pc:spChg chg="mod">
          <ac:chgData name="Kierstin Kibler" userId="S::kierstin.kibler@curanahealth.com::3b1bf5a3-d996-4bfe-8f9a-7abc2882f52b" providerId="AD" clId="Web-{491C8C13-0267-4809-915E-ED24ABD0860C}" dt="2025-11-03T19:28:34.051" v="107" actId="20577"/>
          <ac:spMkLst>
            <pc:docMk/>
            <pc:sldMk cId="2696736369" sldId="1450"/>
            <ac:spMk id="11" creationId="{C7375A2C-9DF5-ED89-7449-F25EDFED8A55}"/>
          </ac:spMkLst>
        </pc:spChg>
      </pc:sldChg>
      <pc:sldChg chg="modSp">
        <pc:chgData name="Kierstin Kibler" userId="S::kierstin.kibler@curanahealth.com::3b1bf5a3-d996-4bfe-8f9a-7abc2882f52b" providerId="AD" clId="Web-{491C8C13-0267-4809-915E-ED24ABD0860C}" dt="2025-11-03T19:25:57.596" v="10" actId="20577"/>
        <pc:sldMkLst>
          <pc:docMk/>
          <pc:sldMk cId="1423536549" sldId="1454"/>
        </pc:sldMkLst>
        <pc:spChg chg="mod">
          <ac:chgData name="Kierstin Kibler" userId="S::kierstin.kibler@curanahealth.com::3b1bf5a3-d996-4bfe-8f9a-7abc2882f52b" providerId="AD" clId="Web-{491C8C13-0267-4809-915E-ED24ABD0860C}" dt="2025-11-03T19:25:57.596" v="10" actId="20577"/>
          <ac:spMkLst>
            <pc:docMk/>
            <pc:sldMk cId="1423536549" sldId="1454"/>
            <ac:spMk id="11" creationId="{45DF0120-1F71-A1EB-B584-FB54BC8FF6A4}"/>
          </ac:spMkLst>
        </pc:spChg>
      </pc:sldChg>
      <pc:sldChg chg="modSp">
        <pc:chgData name="Kierstin Kibler" userId="S::kierstin.kibler@curanahealth.com::3b1bf5a3-d996-4bfe-8f9a-7abc2882f52b" providerId="AD" clId="Web-{491C8C13-0267-4809-915E-ED24ABD0860C}" dt="2025-11-03T19:27:14.034" v="17" actId="1076"/>
        <pc:sldMkLst>
          <pc:docMk/>
          <pc:sldMk cId="1236955164" sldId="1465"/>
        </pc:sldMkLst>
        <pc:picChg chg="mod">
          <ac:chgData name="Kierstin Kibler" userId="S::kierstin.kibler@curanahealth.com::3b1bf5a3-d996-4bfe-8f9a-7abc2882f52b" providerId="AD" clId="Web-{491C8C13-0267-4809-915E-ED24ABD0860C}" dt="2025-11-03T19:27:14.034" v="17" actId="1076"/>
          <ac:picMkLst>
            <pc:docMk/>
            <pc:sldMk cId="1236955164" sldId="1465"/>
            <ac:picMk id="10" creationId="{DEAAD1B9-9B26-B01D-02EA-76ADEBD8779D}"/>
          </ac:picMkLst>
        </pc:picChg>
        <pc:cxnChg chg="mod">
          <ac:chgData name="Kierstin Kibler" userId="S::kierstin.kibler@curanahealth.com::3b1bf5a3-d996-4bfe-8f9a-7abc2882f52b" providerId="AD" clId="Web-{491C8C13-0267-4809-915E-ED24ABD0860C}" dt="2025-11-03T19:27:10.909" v="16" actId="1076"/>
          <ac:cxnSpMkLst>
            <pc:docMk/>
            <pc:sldMk cId="1236955164" sldId="1465"/>
            <ac:cxnSpMk id="14" creationId="{79093D89-8EB2-51CB-941E-E9B80A1041D5}"/>
          </ac:cxnSpMkLst>
        </pc:cxnChg>
      </pc:sldChg>
      <pc:sldChg chg="modSp">
        <pc:chgData name="Kierstin Kibler" userId="S::kierstin.kibler@curanahealth.com::3b1bf5a3-d996-4bfe-8f9a-7abc2882f52b" providerId="AD" clId="Web-{491C8C13-0267-4809-915E-ED24ABD0860C}" dt="2025-11-03T19:28:26.410" v="101"/>
        <pc:sldMkLst>
          <pc:docMk/>
          <pc:sldMk cId="3970359062" sldId="1466"/>
        </pc:sldMkLst>
        <pc:graphicFrameChg chg="mod modGraphic">
          <ac:chgData name="Kierstin Kibler" userId="S::kierstin.kibler@curanahealth.com::3b1bf5a3-d996-4bfe-8f9a-7abc2882f52b" providerId="AD" clId="Web-{491C8C13-0267-4809-915E-ED24ABD0860C}" dt="2025-11-03T19:28:26.410" v="101"/>
          <ac:graphicFrameMkLst>
            <pc:docMk/>
            <pc:sldMk cId="3970359062" sldId="1466"/>
            <ac:graphicFrameMk id="18" creationId="{6DE06A28-FDC5-79FC-7D8E-EC7485B7C98D}"/>
          </ac:graphicFrameMkLst>
        </pc:graphicFrameChg>
      </pc:sldChg>
      <pc:sldChg chg="modSp">
        <pc:chgData name="Kierstin Kibler" userId="S::kierstin.kibler@curanahealth.com::3b1bf5a3-d996-4bfe-8f9a-7abc2882f52b" providerId="AD" clId="Web-{491C8C13-0267-4809-915E-ED24ABD0860C}" dt="2025-11-03T19:25:15.721" v="1" actId="1076"/>
        <pc:sldMkLst>
          <pc:docMk/>
          <pc:sldMk cId="2811204009" sldId="2141412673"/>
        </pc:sldMkLst>
        <pc:spChg chg="mod">
          <ac:chgData name="Kierstin Kibler" userId="S::kierstin.kibler@curanahealth.com::3b1bf5a3-d996-4bfe-8f9a-7abc2882f52b" providerId="AD" clId="Web-{491C8C13-0267-4809-915E-ED24ABD0860C}" dt="2025-11-03T19:25:15.721" v="1" actId="1076"/>
          <ac:spMkLst>
            <pc:docMk/>
            <pc:sldMk cId="2811204009" sldId="2141412673"/>
            <ac:spMk id="7" creationId="{8540AA21-0B73-A3AB-A7E1-61FD23D6160C}"/>
          </ac:spMkLst>
        </pc:spChg>
      </pc:sldChg>
    </pc:docChg>
  </pc:docChgLst>
  <pc:docChgLst>
    <pc:chgData name="Ashley Ivill" userId="eb0cc038-ddef-4452-ac2f-8e75cf53d2e8" providerId="ADAL" clId="{93E58AC3-291D-4CBA-99C8-0707FDF46E20}"/>
    <pc:docChg chg="undo custSel modSld">
      <pc:chgData name="Ashley Ivill" userId="eb0cc038-ddef-4452-ac2f-8e75cf53d2e8" providerId="ADAL" clId="{93E58AC3-291D-4CBA-99C8-0707FDF46E20}" dt="2025-10-28T13:41:06.273" v="10" actId="1076"/>
      <pc:docMkLst>
        <pc:docMk/>
      </pc:docMkLst>
      <pc:sldChg chg="modSp mod">
        <pc:chgData name="Ashley Ivill" userId="eb0cc038-ddef-4452-ac2f-8e75cf53d2e8" providerId="ADAL" clId="{93E58AC3-291D-4CBA-99C8-0707FDF46E20}" dt="2025-10-28T13:41:06.273" v="10" actId="1076"/>
        <pc:sldMkLst>
          <pc:docMk/>
          <pc:sldMk cId="854321584" sldId="1461"/>
        </pc:sldMkLst>
        <pc:spChg chg="mod">
          <ac:chgData name="Ashley Ivill" userId="eb0cc038-ddef-4452-ac2f-8e75cf53d2e8" providerId="ADAL" clId="{93E58AC3-291D-4CBA-99C8-0707FDF46E20}" dt="2025-10-28T13:40:40.331" v="1" actId="14100"/>
          <ac:spMkLst>
            <pc:docMk/>
            <pc:sldMk cId="854321584" sldId="1461"/>
            <ac:spMk id="4" creationId="{C5D350C6-08D4-147C-1FFF-9D66537CF973}"/>
          </ac:spMkLst>
        </pc:spChg>
        <pc:spChg chg="mod">
          <ac:chgData name="Ashley Ivill" userId="eb0cc038-ddef-4452-ac2f-8e75cf53d2e8" providerId="ADAL" clId="{93E58AC3-291D-4CBA-99C8-0707FDF46E20}" dt="2025-10-28T13:40:59.399" v="8" actId="1076"/>
          <ac:spMkLst>
            <pc:docMk/>
            <pc:sldMk cId="854321584" sldId="1461"/>
            <ac:spMk id="10" creationId="{35C2389D-2593-8993-270B-51433AB2F713}"/>
          </ac:spMkLst>
        </pc:spChg>
        <pc:spChg chg="mod">
          <ac:chgData name="Ashley Ivill" userId="eb0cc038-ddef-4452-ac2f-8e75cf53d2e8" providerId="ADAL" clId="{93E58AC3-291D-4CBA-99C8-0707FDF46E20}" dt="2025-10-28T13:40:49.973" v="6"/>
          <ac:spMkLst>
            <pc:docMk/>
            <pc:sldMk cId="854321584" sldId="1461"/>
            <ac:spMk id="13" creationId="{CB084805-3860-623E-6C49-A02518F79AEC}"/>
          </ac:spMkLst>
        </pc:spChg>
        <pc:spChg chg="mod">
          <ac:chgData name="Ashley Ivill" userId="eb0cc038-ddef-4452-ac2f-8e75cf53d2e8" providerId="ADAL" clId="{93E58AC3-291D-4CBA-99C8-0707FDF46E20}" dt="2025-10-28T13:41:01.949" v="9" actId="1076"/>
          <ac:spMkLst>
            <pc:docMk/>
            <pc:sldMk cId="854321584" sldId="1461"/>
            <ac:spMk id="19" creationId="{CF71DB06-44A4-EDDB-1481-9BBA6BC3DE70}"/>
          </ac:spMkLst>
        </pc:spChg>
        <pc:picChg chg="mod">
          <ac:chgData name="Ashley Ivill" userId="eb0cc038-ddef-4452-ac2f-8e75cf53d2e8" providerId="ADAL" clId="{93E58AC3-291D-4CBA-99C8-0707FDF46E20}" dt="2025-10-28T13:41:06.273" v="10" actId="1076"/>
          <ac:picMkLst>
            <pc:docMk/>
            <pc:sldMk cId="854321584" sldId="1461"/>
            <ac:picMk id="14" creationId="{455BEB03-C6C1-1DD1-EA9A-A5DDDEC17B93}"/>
          </ac:picMkLst>
        </pc:picChg>
      </pc:sldChg>
      <pc:sldChg chg="modSp mod">
        <pc:chgData name="Ashley Ivill" userId="eb0cc038-ddef-4452-ac2f-8e75cf53d2e8" providerId="ADAL" clId="{93E58AC3-291D-4CBA-99C8-0707FDF46E20}" dt="2025-10-28T13:40:50.023" v="7" actId="27636"/>
        <pc:sldMkLst>
          <pc:docMk/>
          <pc:sldMk cId="2001108525" sldId="1464"/>
        </pc:sldMkLst>
        <pc:spChg chg="mod">
          <ac:chgData name="Ashley Ivill" userId="eb0cc038-ddef-4452-ac2f-8e75cf53d2e8" providerId="ADAL" clId="{93E58AC3-291D-4CBA-99C8-0707FDF46E20}" dt="2025-10-28T13:40:50.023" v="7" actId="27636"/>
          <ac:spMkLst>
            <pc:docMk/>
            <pc:sldMk cId="2001108525" sldId="1464"/>
            <ac:spMk id="5" creationId="{5772E14F-1C69-B691-48E4-0F8183EF56F9}"/>
          </ac:spMkLst>
        </pc:spChg>
      </pc:sldChg>
    </pc:docChg>
  </pc:docChgLst>
  <pc:docChgLst>
    <pc:chgData name="Ashley Ivill" userId="S::ashley.ivill@curanahealth.com::eb0cc038-ddef-4452-ac2f-8e75cf53d2e8" providerId="AD" clId="Web-{9FDFABD0-DF98-527E-797D-7CF1AA14B576}"/>
    <pc:docChg chg="modSld">
      <pc:chgData name="Ashley Ivill" userId="S::ashley.ivill@curanahealth.com::eb0cc038-ddef-4452-ac2f-8e75cf53d2e8" providerId="AD" clId="Web-{9FDFABD0-DF98-527E-797D-7CF1AA14B576}" dt="2025-10-28T14:35:14.290" v="0" actId="20577"/>
      <pc:docMkLst>
        <pc:docMk/>
      </pc:docMkLst>
      <pc:sldChg chg="modSp">
        <pc:chgData name="Ashley Ivill" userId="S::ashley.ivill@curanahealth.com::eb0cc038-ddef-4452-ac2f-8e75cf53d2e8" providerId="AD" clId="Web-{9FDFABD0-DF98-527E-797D-7CF1AA14B576}" dt="2025-10-28T14:35:14.290" v="0" actId="20577"/>
        <pc:sldMkLst>
          <pc:docMk/>
          <pc:sldMk cId="1052629752" sldId="2141412675"/>
        </pc:sldMkLst>
        <pc:spChg chg="mod">
          <ac:chgData name="Ashley Ivill" userId="S::ashley.ivill@curanahealth.com::eb0cc038-ddef-4452-ac2f-8e75cf53d2e8" providerId="AD" clId="Web-{9FDFABD0-DF98-527E-797D-7CF1AA14B576}" dt="2025-10-28T14:35:14.290" v="0" actId="20577"/>
          <ac:spMkLst>
            <pc:docMk/>
            <pc:sldMk cId="1052629752" sldId="2141412675"/>
            <ac:spMk id="2" creationId="{2716A031-7DCC-4C25-72A8-3AB7A3CEE87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panose="020F050202020403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panose="020F0502020204030204" pitchFamily="34" charset="0"/>
              </a:defRPr>
            </a:lvl1pPr>
          </a:lstStyle>
          <a:p>
            <a:fld id="{03C02C7E-FB2E-A845-8483-D2C7BB526B3C}" type="datetimeFigureOut">
              <a:rPr lang="en-US" smtClean="0"/>
              <a:pPr/>
              <a:t>11/11/25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panose="020F050202020403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panose="020F0502020204030204" pitchFamily="34" charset="0"/>
              </a:defRPr>
            </a:lvl1pPr>
          </a:lstStyle>
          <a:p>
            <a:fld id="{CE0D8367-6329-284F-B364-DBA2D91B4EBF}" type="slidenum">
              <a:rPr lang="en-US" smtClean="0"/>
              <a:pPr/>
              <a:t>‹#›</a:t>
            </a:fld>
            <a:endParaRPr lang="en-US"/>
          </a:p>
        </p:txBody>
      </p:sp>
    </p:spTree>
    <p:extLst>
      <p:ext uri="{BB962C8B-B14F-4D97-AF65-F5344CB8AC3E}">
        <p14:creationId xmlns:p14="http://schemas.microsoft.com/office/powerpoint/2010/main" val="661444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panose="020F0502020204030204" pitchFamily="34" charset="0"/>
        <a:ea typeface="+mn-ea"/>
        <a:cs typeface="+mn-cs"/>
      </a:defRPr>
    </a:lvl1pPr>
    <a:lvl2pPr marL="457200" algn="l" defTabSz="914400" rtl="0" eaLnBrk="1" latinLnBrk="0" hangingPunct="1">
      <a:defRPr sz="1200" b="0" i="0" kern="1200">
        <a:solidFill>
          <a:schemeClr val="tx1"/>
        </a:solidFill>
        <a:latin typeface="Calibri" panose="020F0502020204030204" pitchFamily="34" charset="0"/>
        <a:ea typeface="+mn-ea"/>
        <a:cs typeface="+mn-cs"/>
      </a:defRPr>
    </a:lvl2pPr>
    <a:lvl3pPr marL="914400" algn="l" defTabSz="914400" rtl="0" eaLnBrk="1" latinLnBrk="0" hangingPunct="1">
      <a:defRPr sz="1200" b="0" i="0" kern="1200">
        <a:solidFill>
          <a:schemeClr val="tx1"/>
        </a:solidFill>
        <a:latin typeface="Calibri" panose="020F0502020204030204" pitchFamily="34" charset="0"/>
        <a:ea typeface="+mn-ea"/>
        <a:cs typeface="+mn-cs"/>
      </a:defRPr>
    </a:lvl3pPr>
    <a:lvl4pPr marL="1371600" algn="l" defTabSz="914400" rtl="0" eaLnBrk="1" latinLnBrk="0" hangingPunct="1">
      <a:defRPr sz="1200" b="0" i="0" kern="1200">
        <a:solidFill>
          <a:schemeClr val="tx1"/>
        </a:solidFill>
        <a:latin typeface="Calibri" panose="020F0502020204030204" pitchFamily="34" charset="0"/>
        <a:ea typeface="+mn-ea"/>
        <a:cs typeface="+mn-cs"/>
      </a:defRPr>
    </a:lvl4pPr>
    <a:lvl5pPr marL="1828800" algn="l" defTabSz="914400" rtl="0" eaLnBrk="1" latinLnBrk="0" hangingPunct="1">
      <a:defRPr sz="1200" b="0" i="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CFF05-984E-6653-B4CC-8202CFCD35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724655-F5D3-EE46-EA6B-EC1368C28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F20262-6FA5-E3E2-3950-99C9988782F7}"/>
              </a:ext>
            </a:extLst>
          </p:cNvPr>
          <p:cNvSpPr>
            <a:spLocks noGrp="1"/>
          </p:cNvSpPr>
          <p:nvPr>
            <p:ph type="body" idx="1"/>
          </p:nvPr>
        </p:nvSpPr>
        <p:spPr/>
        <p:txBody>
          <a:bodyPr/>
          <a:lstStyle/>
          <a:p>
            <a:r>
              <a:rPr lang="en-US" dirty="0"/>
              <a:t>11/28/2023</a:t>
            </a:r>
          </a:p>
          <a:p>
            <a:endParaRPr lang="en-US" dirty="0"/>
          </a:p>
        </p:txBody>
      </p:sp>
      <p:sp>
        <p:nvSpPr>
          <p:cNvPr id="4" name="Slide Number Placeholder 3">
            <a:extLst>
              <a:ext uri="{FF2B5EF4-FFF2-40B4-BE49-F238E27FC236}">
                <a16:creationId xmlns:a16="http://schemas.microsoft.com/office/drawing/2014/main" id="{F2421B94-70E2-09C7-4B1A-B96ED93EFE86}"/>
              </a:ext>
            </a:extLst>
          </p:cNvPr>
          <p:cNvSpPr>
            <a:spLocks noGrp="1"/>
          </p:cNvSpPr>
          <p:nvPr>
            <p:ph type="sldNum" sz="quarter" idx="5"/>
          </p:nvPr>
        </p:nvSpPr>
        <p:spPr/>
        <p:txBody>
          <a:bodyPr/>
          <a:lstStyle/>
          <a:p>
            <a:fld id="{CE0D8367-6329-284F-B364-DBA2D91B4EBF}" type="slidenum">
              <a:rPr lang="en-US" smtClean="0"/>
              <a:pPr/>
              <a:t>1</a:t>
            </a:fld>
            <a:endParaRPr lang="en-US"/>
          </a:p>
        </p:txBody>
      </p:sp>
    </p:spTree>
    <p:extLst>
      <p:ext uri="{BB962C8B-B14F-4D97-AF65-F5344CB8AC3E}">
        <p14:creationId xmlns:p14="http://schemas.microsoft.com/office/powerpoint/2010/main" val="3358816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D934C1B-6B71-40ED-9166-27F3D08CF31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95F29843-B462-43C7-89F0-A4267E6210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41988" name="Slide Number Placeholder 3">
            <a:extLst>
              <a:ext uri="{FF2B5EF4-FFF2-40B4-BE49-F238E27FC236}">
                <a16:creationId xmlns:a16="http://schemas.microsoft.com/office/drawing/2014/main" id="{66A8E74C-658F-4A57-A902-EFA1706A91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BFC4E6C-7766-4B7B-8489-10E474E2673C}" type="slidenum">
              <a:rPr lang="en-US" altLang="en-US"/>
              <a:pPr fontAlgn="base">
                <a:spcBef>
                  <a:spcPct val="0"/>
                </a:spcBef>
                <a:spcAft>
                  <a:spcPct val="0"/>
                </a:spcAft>
              </a:pPr>
              <a:t>10</a:t>
            </a:fld>
            <a:endParaRPr lang="en-US" altLang="en-US"/>
          </a:p>
        </p:txBody>
      </p:sp>
    </p:spTree>
    <p:extLst>
      <p:ext uri="{BB962C8B-B14F-4D97-AF65-F5344CB8AC3E}">
        <p14:creationId xmlns:p14="http://schemas.microsoft.com/office/powerpoint/2010/main" val="616093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D934C1B-6B71-40ED-9166-27F3D08CF31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95F29843-B462-43C7-89F0-A4267E6210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intended outcome of these face-to-face encounters is to establish and/or further enhance the relationship between the Member and their care team and to elicit additional concerns that may not be achieved by telephonic contact alone to promote successful coordination of care and improve health outcomes.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a:spcBef>
                <a:spcPct val="0"/>
              </a:spcBef>
            </a:pPr>
            <a:endParaRPr lang="en-US" altLang="en-US"/>
          </a:p>
        </p:txBody>
      </p:sp>
      <p:sp>
        <p:nvSpPr>
          <p:cNvPr id="41988" name="Slide Number Placeholder 3">
            <a:extLst>
              <a:ext uri="{FF2B5EF4-FFF2-40B4-BE49-F238E27FC236}">
                <a16:creationId xmlns:a16="http://schemas.microsoft.com/office/drawing/2014/main" id="{66A8E74C-658F-4A57-A902-EFA1706A91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BFC4E6C-7766-4B7B-8489-10E474E2673C}" type="slidenum">
              <a:rPr lang="en-US" altLang="en-US"/>
              <a:pPr fontAlgn="base">
                <a:spcBef>
                  <a:spcPct val="0"/>
                </a:spcBef>
                <a:spcAft>
                  <a:spcPct val="0"/>
                </a:spcAft>
              </a:pPr>
              <a:t>11</a:t>
            </a:fld>
            <a:endParaRPr lang="en-US" altLang="en-US"/>
          </a:p>
        </p:txBody>
      </p:sp>
    </p:spTree>
    <p:extLst>
      <p:ext uri="{BB962C8B-B14F-4D97-AF65-F5344CB8AC3E}">
        <p14:creationId xmlns:p14="http://schemas.microsoft.com/office/powerpoint/2010/main" val="2175853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D934C1B-6B71-40ED-9166-27F3D08CF31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95F29843-B462-43C7-89F0-A4267E6210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41988" name="Slide Number Placeholder 3">
            <a:extLst>
              <a:ext uri="{FF2B5EF4-FFF2-40B4-BE49-F238E27FC236}">
                <a16:creationId xmlns:a16="http://schemas.microsoft.com/office/drawing/2014/main" id="{66A8E74C-658F-4A57-A902-EFA1706A91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BFC4E6C-7766-4B7B-8489-10E474E2673C}" type="slidenum">
              <a:rPr lang="en-US" altLang="en-US"/>
              <a:pPr fontAlgn="base">
                <a:spcBef>
                  <a:spcPct val="0"/>
                </a:spcBef>
                <a:spcAft>
                  <a:spcPct val="0"/>
                </a:spcAft>
              </a:pPr>
              <a:t>12</a:t>
            </a:fld>
            <a:endParaRPr lang="en-US" altLang="en-US"/>
          </a:p>
        </p:txBody>
      </p:sp>
    </p:spTree>
    <p:extLst>
      <p:ext uri="{BB962C8B-B14F-4D97-AF65-F5344CB8AC3E}">
        <p14:creationId xmlns:p14="http://schemas.microsoft.com/office/powerpoint/2010/main" val="42874476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D934C1B-6B71-40ED-9166-27F3D08CF31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95F29843-B462-43C7-89F0-A4267E6210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41988" name="Slide Number Placeholder 3">
            <a:extLst>
              <a:ext uri="{FF2B5EF4-FFF2-40B4-BE49-F238E27FC236}">
                <a16:creationId xmlns:a16="http://schemas.microsoft.com/office/drawing/2014/main" id="{66A8E74C-658F-4A57-A902-EFA1706A91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BFC4E6C-7766-4B7B-8489-10E474E2673C}" type="slidenum">
              <a:rPr lang="en-US" altLang="en-US"/>
              <a:pPr fontAlgn="base">
                <a:spcBef>
                  <a:spcPct val="0"/>
                </a:spcBef>
                <a:spcAft>
                  <a:spcPct val="0"/>
                </a:spcAft>
              </a:pPr>
              <a:t>13</a:t>
            </a:fld>
            <a:endParaRPr lang="en-US" altLang="en-US"/>
          </a:p>
        </p:txBody>
      </p:sp>
    </p:spTree>
    <p:extLst>
      <p:ext uri="{BB962C8B-B14F-4D97-AF65-F5344CB8AC3E}">
        <p14:creationId xmlns:p14="http://schemas.microsoft.com/office/powerpoint/2010/main" val="2824150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D934C1B-6B71-40ED-9166-27F3D08CF31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95F29843-B462-43C7-89F0-A4267E6210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nSpc>
                <a:spcPct val="115000"/>
              </a:lnSpc>
              <a:spcBef>
                <a:spcPts val="0"/>
              </a:spcBef>
              <a:spcAft>
                <a:spcPts val="1000"/>
              </a:spcAft>
              <a:buFont typeface="Symbol" panose="05050102010706020507" pitchFamily="18" charset="2"/>
              <a:buNone/>
            </a:pPr>
            <a:r>
              <a:rPr lang="en-US" sz="1200">
                <a:effectLst/>
                <a:latin typeface="Century Gothic" panose="020B0502020202020204" pitchFamily="34" charset="0"/>
                <a:ea typeface="Times New Roman" panose="02020603050405020304" pitchFamily="18" charset="0"/>
                <a:cs typeface="Times New Roman" panose="02020603050405020304" pitchFamily="18" charset="0"/>
              </a:rPr>
              <a:t>The member and/or Caregiver (family/POA) should always be encouraged to participate in the ICT Meeting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ICT meeting documentation should always include participants full name and credentials. </a:t>
            </a:r>
          </a:p>
          <a:p>
            <a:endParaRPr lang="en-US"/>
          </a:p>
          <a:p>
            <a:pPr>
              <a:spcBef>
                <a:spcPct val="0"/>
              </a:spcBef>
            </a:pPr>
            <a:endParaRPr lang="en-US" altLang="en-US"/>
          </a:p>
        </p:txBody>
      </p:sp>
      <p:sp>
        <p:nvSpPr>
          <p:cNvPr id="41988" name="Slide Number Placeholder 3">
            <a:extLst>
              <a:ext uri="{FF2B5EF4-FFF2-40B4-BE49-F238E27FC236}">
                <a16:creationId xmlns:a16="http://schemas.microsoft.com/office/drawing/2014/main" id="{66A8E74C-658F-4A57-A902-EFA1706A91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BFC4E6C-7766-4B7B-8489-10E474E2673C}" type="slidenum">
              <a:rPr lang="en-US" altLang="en-US"/>
              <a:pPr fontAlgn="base">
                <a:spcBef>
                  <a:spcPct val="0"/>
                </a:spcBef>
                <a:spcAft>
                  <a:spcPct val="0"/>
                </a:spcAft>
              </a:pPr>
              <a:t>14</a:t>
            </a:fld>
            <a:endParaRPr lang="en-US" altLang="en-US"/>
          </a:p>
        </p:txBody>
      </p:sp>
    </p:spTree>
    <p:extLst>
      <p:ext uri="{BB962C8B-B14F-4D97-AF65-F5344CB8AC3E}">
        <p14:creationId xmlns:p14="http://schemas.microsoft.com/office/powerpoint/2010/main" val="3023713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D934C1B-6B71-40ED-9166-27F3D08CF31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95F29843-B462-43C7-89F0-A4267E6210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Plan is very involved in the care transition process and we have specific protocols we have to follow should a member be returning from the hospital or long-term acute care (LTAC) stay.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Talking Point: </a:t>
            </a:r>
            <a:r>
              <a:rPr lang="en-US">
                <a:latin typeface="+mn-lt"/>
              </a:rPr>
              <a:t>The </a:t>
            </a:r>
            <a:r>
              <a:rPr lang="en-US" b="1">
                <a:solidFill>
                  <a:srgbClr val="FFC000"/>
                </a:solidFill>
                <a:latin typeface="+mn-lt"/>
              </a:rPr>
              <a:t>facility</a:t>
            </a:r>
            <a:r>
              <a:rPr lang="en-US">
                <a:latin typeface="+mn-lt"/>
              </a:rPr>
              <a:t> has the responsibility of notifying the APP </a:t>
            </a:r>
            <a:r>
              <a:rPr lang="en-US" b="1" u="sng">
                <a:latin typeface="+mn-lt"/>
              </a:rPr>
              <a:t>before</a:t>
            </a:r>
            <a:r>
              <a:rPr lang="en-US">
                <a:latin typeface="+mn-lt"/>
              </a:rPr>
              <a:t> an unplanned care transition or, when a member requires immediate emergency services, </a:t>
            </a:r>
            <a:r>
              <a:rPr lang="en-US" b="1" u="sng">
                <a:latin typeface="+mn-lt"/>
              </a:rPr>
              <a:t>right after (within 24 hours) </a:t>
            </a:r>
            <a:r>
              <a:rPr lang="en-US">
                <a:latin typeface="+mn-lt"/>
              </a:rPr>
              <a:t>contacting emergency services. The facility should also notify the Plan of transfers to hospital so that the Utilization Management team can ensure appropriate care level, engage in care coordination including exchange of patient information with the hospital, and begin discharge planning.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mn-lt"/>
              </a:rPr>
              <a:t>Talking Point: </a:t>
            </a:r>
            <a:r>
              <a:rPr lang="en-US"/>
              <a:t>The clinical practice guidelines are intended to support our health care team and serve as resources to ensure our providers have the most up to date, evidence-based information recommended by nationally recognized organizations. </a:t>
            </a:r>
            <a:endParaRPr lang="en-US">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a:p>
            <a:pPr>
              <a:spcBef>
                <a:spcPct val="0"/>
              </a:spcBef>
            </a:pPr>
            <a:endParaRPr lang="en-US" altLang="en-US"/>
          </a:p>
        </p:txBody>
      </p:sp>
      <p:sp>
        <p:nvSpPr>
          <p:cNvPr id="41988" name="Slide Number Placeholder 3">
            <a:extLst>
              <a:ext uri="{FF2B5EF4-FFF2-40B4-BE49-F238E27FC236}">
                <a16:creationId xmlns:a16="http://schemas.microsoft.com/office/drawing/2014/main" id="{66A8E74C-658F-4A57-A902-EFA1706A91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BFC4E6C-7766-4B7B-8489-10E474E2673C}" type="slidenum">
              <a:rPr lang="en-US" altLang="en-US"/>
              <a:pPr fontAlgn="base">
                <a:spcBef>
                  <a:spcPct val="0"/>
                </a:spcBef>
                <a:spcAft>
                  <a:spcPct val="0"/>
                </a:spcAft>
              </a:pPr>
              <a:t>15</a:t>
            </a:fld>
            <a:endParaRPr lang="en-US" altLang="en-US"/>
          </a:p>
        </p:txBody>
      </p:sp>
    </p:spTree>
    <p:extLst>
      <p:ext uri="{BB962C8B-B14F-4D97-AF65-F5344CB8AC3E}">
        <p14:creationId xmlns:p14="http://schemas.microsoft.com/office/powerpoint/2010/main" val="4224501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D934C1B-6B71-40ED-9166-27F3D08CF31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95F29843-B462-43C7-89F0-A4267E6210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t>Talking Point: The QRG can be found on the Plan’s website under “Provider Documents” or the practice group can request from Plan leadership. </a:t>
            </a:r>
          </a:p>
        </p:txBody>
      </p:sp>
      <p:sp>
        <p:nvSpPr>
          <p:cNvPr id="41988" name="Slide Number Placeholder 3">
            <a:extLst>
              <a:ext uri="{FF2B5EF4-FFF2-40B4-BE49-F238E27FC236}">
                <a16:creationId xmlns:a16="http://schemas.microsoft.com/office/drawing/2014/main" id="{66A8E74C-658F-4A57-A902-EFA1706A91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BFC4E6C-7766-4B7B-8489-10E474E2673C}" type="slidenum">
              <a:rPr lang="en-US" altLang="en-US"/>
              <a:pPr fontAlgn="base">
                <a:spcBef>
                  <a:spcPct val="0"/>
                </a:spcBef>
                <a:spcAft>
                  <a:spcPct val="0"/>
                </a:spcAft>
              </a:pPr>
              <a:t>16</a:t>
            </a:fld>
            <a:endParaRPr lang="en-US" altLang="en-US"/>
          </a:p>
        </p:txBody>
      </p:sp>
    </p:spTree>
    <p:extLst>
      <p:ext uri="{BB962C8B-B14F-4D97-AF65-F5344CB8AC3E}">
        <p14:creationId xmlns:p14="http://schemas.microsoft.com/office/powerpoint/2010/main" val="3286570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D934C1B-6B71-40ED-9166-27F3D08CF31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95F29843-B462-43C7-89F0-A4267E6210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1988" name="Slide Number Placeholder 3">
            <a:extLst>
              <a:ext uri="{FF2B5EF4-FFF2-40B4-BE49-F238E27FC236}">
                <a16:creationId xmlns:a16="http://schemas.microsoft.com/office/drawing/2014/main" id="{66A8E74C-658F-4A57-A902-EFA1706A91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BFC4E6C-7766-4B7B-8489-10E474E2673C}" type="slidenum">
              <a:rPr lang="en-US" altLang="en-US"/>
              <a:pPr fontAlgn="base">
                <a:spcBef>
                  <a:spcPct val="0"/>
                </a:spcBef>
                <a:spcAft>
                  <a:spcPct val="0"/>
                </a:spcAft>
              </a:pPr>
              <a:t>19</a:t>
            </a:fld>
            <a:endParaRPr lang="en-US" altLang="en-US"/>
          </a:p>
        </p:txBody>
      </p:sp>
    </p:spTree>
    <p:extLst>
      <p:ext uri="{BB962C8B-B14F-4D97-AF65-F5344CB8AC3E}">
        <p14:creationId xmlns:p14="http://schemas.microsoft.com/office/powerpoint/2010/main" val="2399395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D934C1B-6B71-40ED-9166-27F3D08CF31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95F29843-B462-43C7-89F0-A4267E6210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1988" name="Slide Number Placeholder 3">
            <a:extLst>
              <a:ext uri="{FF2B5EF4-FFF2-40B4-BE49-F238E27FC236}">
                <a16:creationId xmlns:a16="http://schemas.microsoft.com/office/drawing/2014/main" id="{66A8E74C-658F-4A57-A902-EFA1706A91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BFC4E6C-7766-4B7B-8489-10E474E2673C}" type="slidenum">
              <a:rPr lang="en-US" altLang="en-US"/>
              <a:pPr fontAlgn="base">
                <a:spcBef>
                  <a:spcPct val="0"/>
                </a:spcBef>
                <a:spcAft>
                  <a:spcPct val="0"/>
                </a:spcAft>
              </a:pPr>
              <a:t>20</a:t>
            </a:fld>
            <a:endParaRPr lang="en-US" altLang="en-US"/>
          </a:p>
        </p:txBody>
      </p:sp>
    </p:spTree>
    <p:extLst>
      <p:ext uri="{BB962C8B-B14F-4D97-AF65-F5344CB8AC3E}">
        <p14:creationId xmlns:p14="http://schemas.microsoft.com/office/powerpoint/2010/main" val="1644566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D934C1B-6B71-40ED-9166-27F3D08CF31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95F29843-B462-43C7-89F0-A4267E6210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41988" name="Slide Number Placeholder 3">
            <a:extLst>
              <a:ext uri="{FF2B5EF4-FFF2-40B4-BE49-F238E27FC236}">
                <a16:creationId xmlns:a16="http://schemas.microsoft.com/office/drawing/2014/main" id="{66A8E74C-658F-4A57-A902-EFA1706A91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BFC4E6C-7766-4B7B-8489-10E474E2673C}" type="slidenum">
              <a:rPr lang="en-US" altLang="en-US"/>
              <a:pPr fontAlgn="base">
                <a:spcBef>
                  <a:spcPct val="0"/>
                </a:spcBef>
                <a:spcAft>
                  <a:spcPct val="0"/>
                </a:spcAft>
              </a:pPr>
              <a:t>21</a:t>
            </a:fld>
            <a:endParaRPr lang="en-US" altLang="en-US"/>
          </a:p>
        </p:txBody>
      </p:sp>
    </p:spTree>
    <p:extLst>
      <p:ext uri="{BB962C8B-B14F-4D97-AF65-F5344CB8AC3E}">
        <p14:creationId xmlns:p14="http://schemas.microsoft.com/office/powerpoint/2010/main" val="616093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E0D8367-6329-284F-B364-DBA2D91B4EBF}" type="slidenum">
              <a:rPr lang="en-US" smtClean="0"/>
              <a:t>2</a:t>
            </a:fld>
            <a:endParaRPr lang="en-US"/>
          </a:p>
        </p:txBody>
      </p:sp>
    </p:spTree>
    <p:extLst>
      <p:ext uri="{BB962C8B-B14F-4D97-AF65-F5344CB8AC3E}">
        <p14:creationId xmlns:p14="http://schemas.microsoft.com/office/powerpoint/2010/main" val="998406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a brief review, Medicare is </a:t>
            </a:r>
            <a:r>
              <a:rPr lang="en-US" sz="1200" dirty="0"/>
              <a:t>a federal system of health insurance for people 65+ years of age and for qualifying individuals younger than 65 years of age with disabilities.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342900" indent="-342900">
              <a:buFont typeface="Arial" panose="020B0604020202020204" pitchFamily="34" charset="0"/>
              <a:buChar char="•"/>
            </a:pPr>
            <a:r>
              <a:rPr lang="en-US" sz="1800" b="1" dirty="0"/>
              <a:t>Part A (Hospital Insurance)</a:t>
            </a:r>
          </a:p>
          <a:p>
            <a:pPr lvl="1"/>
            <a:r>
              <a:rPr lang="en-US" sz="1800" dirty="0"/>
              <a:t>Part A covers inpatient hospital stays, care in a skilled nursing facility, hospice care, and some home health care.</a:t>
            </a:r>
            <a:endParaRPr lang="en-US" sz="1800" b="1" dirty="0"/>
          </a:p>
          <a:p>
            <a:pPr marL="342900" indent="-342900">
              <a:buFont typeface="Arial" panose="020B0604020202020204" pitchFamily="34" charset="0"/>
              <a:buChar char="•"/>
            </a:pPr>
            <a:r>
              <a:rPr lang="en-US" sz="1800" b="1" dirty="0"/>
              <a:t>Part B (Medical Insurance)</a:t>
            </a:r>
          </a:p>
          <a:p>
            <a:pPr lvl="1"/>
            <a:r>
              <a:rPr lang="en-US" sz="1800" dirty="0"/>
              <a:t>Part B covers certain doctors' services, outpatient care, medical supplies, and preventive services.</a:t>
            </a:r>
          </a:p>
          <a:p>
            <a:pPr marL="342900" indent="-342900">
              <a:buFont typeface="Arial" panose="020B0604020202020204" pitchFamily="34" charset="0"/>
              <a:buChar char="•"/>
            </a:pPr>
            <a:r>
              <a:rPr lang="en-US" sz="1800" b="1" dirty="0"/>
              <a:t>Part D (Prescription Drugs)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1028700" lvl="1" indent="-342900"/>
            <a:r>
              <a:rPr lang="en-US" sz="1200" b="1" dirty="0"/>
              <a:t>We fall right there in the Part C (part a plus part B) and we include part d</a:t>
            </a:r>
          </a:p>
          <a:p>
            <a:pPr marL="1028700" lvl="1" indent="-342900"/>
            <a:r>
              <a:rPr lang="en-US" sz="1200" b="1" dirty="0"/>
              <a:t>It is important to remember our members have all the Medicare rights and protections, however we operate a little bit differently in that we are a private company and Medicare pays us monthly to care for our members and that our plan does extend over to prescription drug and additional services. That is why we are often referred to as an ”all in one plan” or bundled plan.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285750" indent="-285750">
              <a:buFont typeface="Arial" panose="020B0604020202020204" pitchFamily="34" charset="0"/>
              <a:buChar char="•"/>
            </a:pPr>
            <a:r>
              <a:rPr lang="en-US" sz="1500" b="1" dirty="0"/>
              <a:t>Part C (Medicare Advantage)</a:t>
            </a:r>
          </a:p>
          <a:p>
            <a:pPr marL="857250" lvl="1" indent="-171450"/>
            <a:r>
              <a:rPr lang="en-US" sz="1500" dirty="0"/>
              <a:t>“All in one” alternative to Original Medicare. These “bundled” plans include Part A, Part B, and usually Part D.</a:t>
            </a:r>
          </a:p>
          <a:p>
            <a:pPr marL="342900" indent="-342900">
              <a:buFont typeface="Arial" panose="020B0604020202020204" pitchFamily="34" charset="0"/>
              <a:buChar char="•"/>
            </a:pPr>
            <a:r>
              <a:rPr lang="en-US" sz="1500" b="1" dirty="0"/>
              <a:t>Health Plan Options</a:t>
            </a:r>
          </a:p>
          <a:p>
            <a:pPr marL="1028700" lvl="1" indent="-342900"/>
            <a:r>
              <a:rPr lang="en-US" sz="1500" dirty="0"/>
              <a:t>Approved by Medicare</a:t>
            </a:r>
          </a:p>
          <a:p>
            <a:pPr marL="1028700" lvl="1" indent="-342900"/>
            <a:r>
              <a:rPr lang="en-US" sz="1500" dirty="0"/>
              <a:t>Run by Private Companies</a:t>
            </a:r>
          </a:p>
          <a:p>
            <a:pPr marL="1028700" lvl="1" indent="-342900"/>
            <a:r>
              <a:rPr lang="en-US" sz="1500" dirty="0"/>
              <a:t>Available across the United States</a:t>
            </a:r>
          </a:p>
          <a:p>
            <a:pPr marL="342900" indent="-342900">
              <a:buFont typeface="Arial" panose="020B0604020202020204" pitchFamily="34" charset="0"/>
              <a:buChar char="•"/>
            </a:pPr>
            <a:r>
              <a:rPr lang="en-US" sz="1500" b="1" dirty="0"/>
              <a:t>Enrolled Members Receive Services Through the Plan</a:t>
            </a:r>
          </a:p>
          <a:p>
            <a:pPr marL="971550" lvl="1" indent="-285750"/>
            <a:r>
              <a:rPr lang="en-US" sz="1500" dirty="0"/>
              <a:t>All Part A and Part B Covered Services (A+B=C)</a:t>
            </a:r>
          </a:p>
          <a:p>
            <a:pPr marL="971550" lvl="1" indent="-285750"/>
            <a:r>
              <a:rPr lang="en-US" sz="1500" dirty="0"/>
              <a:t>Some plans may provide additional benefits</a:t>
            </a:r>
          </a:p>
          <a:p>
            <a:pPr marL="342900" indent="-342900">
              <a:buFont typeface="Arial" panose="020B0604020202020204" pitchFamily="34" charset="0"/>
              <a:buChar char="•"/>
            </a:pPr>
            <a:r>
              <a:rPr lang="en-US" sz="1500" b="1" dirty="0"/>
              <a:t>Includes Prescription Drug Coverage (Part D)</a:t>
            </a:r>
          </a:p>
          <a:p>
            <a:pPr marL="1028700" lvl="1" indent="-342900"/>
            <a:r>
              <a:rPr lang="en-US" sz="1500" dirty="0"/>
              <a:t>This is known as an MA-PD plan</a:t>
            </a:r>
          </a:p>
          <a:p>
            <a:pPr marL="342900" indent="-342900">
              <a:buFont typeface="Arial" panose="020B0604020202020204" pitchFamily="34" charset="0"/>
              <a:buChar char="•"/>
            </a:pPr>
            <a:r>
              <a:rPr lang="en-US" sz="1500" b="1" dirty="0"/>
              <a:t>Members are still in the Medicare Program</a:t>
            </a:r>
          </a:p>
          <a:p>
            <a:pPr marL="1028700" lvl="1" indent="-342900"/>
            <a:r>
              <a:rPr lang="en-US" sz="1500" dirty="0"/>
              <a:t>Medicare pays the plan every month for the Member’s care</a:t>
            </a:r>
          </a:p>
          <a:p>
            <a:pPr marL="1028700" lvl="1" indent="-342900"/>
            <a:r>
              <a:rPr lang="en-US" sz="1500" dirty="0"/>
              <a:t>Members have Medicare rights and protections</a:t>
            </a:r>
          </a:p>
          <a:p>
            <a:pPr marL="1028700" lvl="1" indent="-342900"/>
            <a:endParaRPr lang="en-US" sz="1500" b="1" dirty="0"/>
          </a:p>
        </p:txBody>
      </p:sp>
      <p:sp>
        <p:nvSpPr>
          <p:cNvPr id="4" name="Slide Number Placeholder 3"/>
          <p:cNvSpPr>
            <a:spLocks noGrp="1"/>
          </p:cNvSpPr>
          <p:nvPr>
            <p:ph type="sldNum" sz="quarter" idx="5"/>
          </p:nvPr>
        </p:nvSpPr>
        <p:spPr/>
        <p:txBody>
          <a:bodyPr/>
          <a:lstStyle/>
          <a:p>
            <a:fld id="{664784C4-CA3B-4A9B-9E8E-F37EA6BA8CF3}" type="slidenum">
              <a:rPr lang="en-GB" smtClean="0"/>
              <a:t>3</a:t>
            </a:fld>
            <a:endParaRPr lang="en-GB"/>
          </a:p>
        </p:txBody>
      </p:sp>
    </p:spTree>
    <p:extLst>
      <p:ext uri="{BB962C8B-B14F-4D97-AF65-F5344CB8AC3E}">
        <p14:creationId xmlns:p14="http://schemas.microsoft.com/office/powerpoint/2010/main" val="1560451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latin typeface="Arial" panose="020B0604020202020204" pitchFamily="34" charset="0"/>
              </a:rPr>
              <a:t>A special needs plan (SNP) is a Medicare Advantage (MA) coordinated care plan (CCP) specifically designed to provide targeted care and limited enrollment to special needs individuals.</a:t>
            </a:r>
            <a:endParaRPr lang="en-US" sz="1200"/>
          </a:p>
          <a:p>
            <a:endParaRPr lang="en-US"/>
          </a:p>
          <a:p>
            <a:r>
              <a:rPr lang="en-US" sz="1200"/>
              <a:t>Institutional-Equivalent Special Needs Plans (IE-SNPs): </a:t>
            </a:r>
          </a:p>
          <a:p>
            <a:r>
              <a:rPr lang="en-US" sz="1200"/>
              <a:t>For an I-SNP to enroll MA eligible individuals living in the community, but requiring an institutional level of care, the following two conditions must be met:</a:t>
            </a:r>
          </a:p>
          <a:p>
            <a:endParaRPr lang="en-US" sz="1200"/>
          </a:p>
          <a:p>
            <a:pPr marL="457200" indent="-457200">
              <a:buFont typeface="+mj-lt"/>
              <a:buAutoNum type="arabicPeriod"/>
            </a:pPr>
            <a:r>
              <a:rPr lang="en-US" sz="1200"/>
              <a:t>A determination of institutional LOC that is based on the use of a state assessment tool.  The assessment tool used for persons living in the community must be the same as that used for individuals residing in an institution.  </a:t>
            </a:r>
          </a:p>
          <a:p>
            <a:pPr marL="457200" indent="-457200">
              <a:buFont typeface="+mj-lt"/>
              <a:buAutoNum type="arabicPeriod"/>
            </a:pPr>
            <a:r>
              <a:rPr lang="en-US" sz="1200"/>
              <a:t>The I-SNP must arrange to have the LOC assessment administered by an independent, impartial party (i.e., an entity other than the respective I-SNP) with the requisite professional knowledge to identify accurately the institutional LOC needs.  Importantly, the I-SNP cannot own or control the entity.</a:t>
            </a:r>
          </a:p>
          <a:p>
            <a:endParaRPr lang="en-US" sz="1200"/>
          </a:p>
          <a:p>
            <a:endParaRPr lang="en-US"/>
          </a:p>
          <a:p>
            <a:pPr marL="0" marR="0" lvl="0" indent="0" algn="l" defTabSz="914400" rtl="0" eaLnBrk="1" fontAlgn="base" latinLnBrk="0" hangingPunct="1">
              <a:lnSpc>
                <a:spcPct val="100000"/>
              </a:lnSpc>
              <a:spcBef>
                <a:spcPts val="0"/>
              </a:spcBef>
              <a:spcAft>
                <a:spcPts val="0"/>
              </a:spcAft>
              <a:buClrTx/>
              <a:buSzTx/>
              <a:buFontTx/>
              <a:buNone/>
              <a:tabLst/>
              <a:defRPr/>
            </a:pPr>
            <a:endParaRPr lang="en-US" b="0" i="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a:defRPr/>
            </a:pPr>
            <a:fld id="{F1FC0946-AC91-4460-8BD7-FB6545E7DD43}" type="slidenum">
              <a:rPr lang="en-US" smtClean="0"/>
              <a:pPr>
                <a:defRPr/>
              </a:pPr>
              <a:t>4</a:t>
            </a:fld>
            <a:endParaRPr lang="en-US"/>
          </a:p>
        </p:txBody>
      </p:sp>
    </p:spTree>
    <p:extLst>
      <p:ext uri="{BB962C8B-B14F-4D97-AF65-F5344CB8AC3E}">
        <p14:creationId xmlns:p14="http://schemas.microsoft.com/office/powerpoint/2010/main" val="601360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400"/>
              <a:t>Centers for Medicare and Medicaid Services (CMS) requires all Medicare Advantage Special Needs Plans (SNPs) to have a Model of Care.</a:t>
            </a:r>
            <a:endParaRPr lang="en-US" sz="1400">
              <a:solidFill>
                <a:schemeClr val="accent3">
                  <a:lumMod val="75000"/>
                </a:schemeClr>
              </a:solidFill>
              <a:latin typeface="Franklin Gothic Book" panose="020B0503020102020204" pitchFamily="34" charset="0"/>
            </a:endParaRPr>
          </a:p>
          <a:p>
            <a:pPr marL="342900" indent="-342900">
              <a:buFont typeface="Wingdings" panose="05000000000000000000" pitchFamily="2" charset="2"/>
              <a:buChar char="ü"/>
            </a:pPr>
            <a:endParaRPr lang="en-US" sz="1400">
              <a:solidFill>
                <a:schemeClr val="accent3">
                  <a:lumMod val="75000"/>
                </a:schemeClr>
              </a:solidFill>
              <a:latin typeface="Franklin Gothic Book" panose="020B0503020102020204" pitchFamily="34" charset="0"/>
            </a:endParaRPr>
          </a:p>
          <a:p>
            <a:pPr marL="342900" indent="-342900">
              <a:buFont typeface="Wingdings" panose="05000000000000000000" pitchFamily="2" charset="2"/>
              <a:buChar char="ü"/>
            </a:pPr>
            <a:r>
              <a:rPr lang="en-US" sz="1400">
                <a:solidFill>
                  <a:schemeClr val="accent3">
                    <a:lumMod val="75000"/>
                  </a:schemeClr>
                </a:solidFill>
                <a:latin typeface="Franklin Gothic Book" panose="020B0503020102020204" pitchFamily="34" charset="0"/>
              </a:rPr>
              <a:t>Scored by National Committee for Quality Assurance (NCQA)</a:t>
            </a:r>
          </a:p>
          <a:p>
            <a:pPr marL="742950" lvl="1" indent="-285750">
              <a:buFont typeface="Arial" panose="020B0604020202020204" pitchFamily="34" charset="0"/>
              <a:buChar char="•"/>
            </a:pPr>
            <a:r>
              <a:rPr lang="en-US" sz="1400">
                <a:solidFill>
                  <a:schemeClr val="accent3">
                    <a:lumMod val="75000"/>
                  </a:schemeClr>
                </a:solidFill>
                <a:latin typeface="Franklin Gothic Book" panose="020B0503020102020204" pitchFamily="34" charset="0"/>
              </a:rPr>
              <a:t>Score determines 1, 2, or 3-year approval timeline</a:t>
            </a:r>
          </a:p>
          <a:p>
            <a:pPr marL="342900" indent="-342900">
              <a:buFont typeface="Wingdings" panose="05000000000000000000" pitchFamily="2" charset="2"/>
              <a:buChar char="ü"/>
            </a:pPr>
            <a:r>
              <a:rPr lang="en-US" sz="1400">
                <a:solidFill>
                  <a:schemeClr val="accent3">
                    <a:lumMod val="75000"/>
                  </a:schemeClr>
                </a:solidFill>
                <a:latin typeface="Franklin Gothic Book" panose="020B0503020102020204" pitchFamily="34" charset="0"/>
              </a:rPr>
              <a:t>Must be monitored, process documented, and changes updated</a:t>
            </a:r>
          </a:p>
          <a:p>
            <a:pPr marL="342900" indent="-342900">
              <a:buFont typeface="Wingdings" panose="05000000000000000000" pitchFamily="2" charset="2"/>
              <a:buChar char="ü"/>
            </a:pPr>
            <a:r>
              <a:rPr lang="en-US" sz="1400">
                <a:solidFill>
                  <a:schemeClr val="accent3">
                    <a:lumMod val="75000"/>
                  </a:schemeClr>
                </a:solidFill>
                <a:latin typeface="Franklin Gothic Book" panose="020B0503020102020204" pitchFamily="34" charset="0"/>
              </a:rPr>
              <a:t>Must be approved by CMS</a:t>
            </a:r>
          </a:p>
          <a:p>
            <a:endParaRPr lang="en-US"/>
          </a:p>
          <a:p>
            <a:endParaRPr lang="en-US"/>
          </a:p>
        </p:txBody>
      </p:sp>
      <p:sp>
        <p:nvSpPr>
          <p:cNvPr id="4" name="Slide Number Placeholder 3"/>
          <p:cNvSpPr>
            <a:spLocks noGrp="1"/>
          </p:cNvSpPr>
          <p:nvPr>
            <p:ph type="sldNum" sz="quarter" idx="5"/>
          </p:nvPr>
        </p:nvSpPr>
        <p:spPr/>
        <p:txBody>
          <a:bodyPr/>
          <a:lstStyle/>
          <a:p>
            <a:fld id="{CE0D8367-6329-284F-B364-DBA2D91B4EBF}" type="slidenum">
              <a:rPr lang="en-US" smtClean="0"/>
              <a:pPr/>
              <a:t>5</a:t>
            </a:fld>
            <a:endParaRPr lang="en-US"/>
          </a:p>
        </p:txBody>
      </p:sp>
    </p:spTree>
    <p:extLst>
      <p:ext uri="{BB962C8B-B14F-4D97-AF65-F5344CB8AC3E}">
        <p14:creationId xmlns:p14="http://schemas.microsoft.com/office/powerpoint/2010/main" val="1356972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E0D8367-6329-284F-B364-DBA2D91B4EBF}" type="slidenum">
              <a:rPr lang="en-US" smtClean="0"/>
              <a:t>6</a:t>
            </a:fld>
            <a:endParaRPr lang="en-US"/>
          </a:p>
        </p:txBody>
      </p:sp>
    </p:spTree>
    <p:extLst>
      <p:ext uri="{BB962C8B-B14F-4D97-AF65-F5344CB8AC3E}">
        <p14:creationId xmlns:p14="http://schemas.microsoft.com/office/powerpoint/2010/main" val="3134855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90000"/>
              </a:lnSpc>
              <a:spcAft>
                <a:spcPts val="600"/>
              </a:spcAft>
            </a:pPr>
            <a:r>
              <a:rPr lang="en-US" sz="1200">
                <a:solidFill>
                  <a:schemeClr val="accent1"/>
                </a:solidFill>
              </a:rPr>
              <a:t>Members who enroll into our SNPs receive traditional Medicare benefits, in addition to </a:t>
            </a:r>
            <a:r>
              <a:rPr lang="en-US" sz="1200" b="1">
                <a:solidFill>
                  <a:schemeClr val="accent1"/>
                </a:solidFill>
              </a:rPr>
              <a:t>personalized care</a:t>
            </a:r>
            <a:r>
              <a:rPr lang="en-US" sz="1200">
                <a:solidFill>
                  <a:schemeClr val="accent1"/>
                </a:solidFill>
              </a:rPr>
              <a:t>.</a:t>
            </a:r>
            <a:r>
              <a:rPr lang="en-US" sz="1200">
                <a:solidFill>
                  <a:schemeClr val="accent2"/>
                </a:solidFill>
              </a:rPr>
              <a:t> That personalized care is delivered through our two Plan team members, the Care Ally and the Advanced Plan Practitioner (often referred to as the APP)</a:t>
            </a:r>
          </a:p>
          <a:p>
            <a:pPr>
              <a:lnSpc>
                <a:spcPct val="90000"/>
              </a:lnSpc>
              <a:spcAft>
                <a:spcPts val="600"/>
              </a:spcAft>
            </a:pPr>
            <a:endParaRPr lang="en-US" sz="1200">
              <a:solidFill>
                <a:schemeClr val="tx2"/>
              </a:solidFill>
            </a:endParaRPr>
          </a:p>
          <a:p>
            <a:pPr marL="171450" indent="-171450">
              <a:lnSpc>
                <a:spcPct val="90000"/>
              </a:lnSpc>
              <a:spcAft>
                <a:spcPts val="600"/>
              </a:spcAft>
              <a:buFont typeface="Arial" panose="020B0604020202020204" pitchFamily="34" charset="0"/>
              <a:buChar char="•"/>
            </a:pPr>
            <a:r>
              <a:rPr lang="en-US" sz="1200"/>
              <a:t>Our model of care delivers an </a:t>
            </a:r>
            <a:r>
              <a:rPr lang="en-US" sz="1200" b="1">
                <a:solidFill>
                  <a:schemeClr val="accent1"/>
                </a:solidFill>
              </a:rPr>
              <a:t>added level of support</a:t>
            </a:r>
            <a:r>
              <a:rPr lang="en-US" sz="1200" b="1"/>
              <a:t> </a:t>
            </a:r>
            <a:r>
              <a:rPr lang="en-US" sz="1200"/>
              <a:t>to complement the services already being offered by the primary care team.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We believe in bringing the </a:t>
            </a:r>
            <a:r>
              <a:rPr lang="en-US" sz="1200" b="1">
                <a:solidFill>
                  <a:schemeClr val="accent1"/>
                </a:solidFill>
              </a:rPr>
              <a:t>right level of care</a:t>
            </a:r>
            <a:r>
              <a:rPr lang="en-US" sz="1200"/>
              <a:t>, right to the home of the members within our community. </a:t>
            </a:r>
          </a:p>
          <a:p>
            <a:endParaRPr lang="en-US"/>
          </a:p>
          <a:p>
            <a:endParaRPr lang="en-US"/>
          </a:p>
        </p:txBody>
      </p:sp>
      <p:sp>
        <p:nvSpPr>
          <p:cNvPr id="4" name="Slide Number Placeholder 3"/>
          <p:cNvSpPr>
            <a:spLocks noGrp="1"/>
          </p:cNvSpPr>
          <p:nvPr>
            <p:ph type="sldNum" sz="quarter" idx="5"/>
          </p:nvPr>
        </p:nvSpPr>
        <p:spPr/>
        <p:txBody>
          <a:bodyPr/>
          <a:lstStyle/>
          <a:p>
            <a:fld id="{CE0D8367-6329-284F-B364-DBA2D91B4EBF}" type="slidenum">
              <a:rPr lang="en-US" smtClean="0"/>
              <a:t>7</a:t>
            </a:fld>
            <a:endParaRPr lang="en-US"/>
          </a:p>
        </p:txBody>
      </p:sp>
    </p:spTree>
    <p:extLst>
      <p:ext uri="{BB962C8B-B14F-4D97-AF65-F5344CB8AC3E}">
        <p14:creationId xmlns:p14="http://schemas.microsoft.com/office/powerpoint/2010/main" val="312493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E0D8367-6329-284F-B364-DBA2D91B4EBF}" type="slidenum">
              <a:rPr lang="en-US" smtClean="0"/>
              <a:t>8</a:t>
            </a:fld>
            <a:endParaRPr lang="en-US"/>
          </a:p>
        </p:txBody>
      </p:sp>
    </p:spTree>
    <p:extLst>
      <p:ext uri="{BB962C8B-B14F-4D97-AF65-F5344CB8AC3E}">
        <p14:creationId xmlns:p14="http://schemas.microsoft.com/office/powerpoint/2010/main" val="3615901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rgbClr val="F29700"/>
                </a:solidFill>
              </a:rPr>
              <a:t>HRA can be done 90 days prior or after the start effective date</a:t>
            </a:r>
          </a:p>
          <a:p>
            <a:endParaRPr lang="en-US" dirty="0"/>
          </a:p>
        </p:txBody>
      </p:sp>
      <p:sp>
        <p:nvSpPr>
          <p:cNvPr id="4" name="Slide Number Placeholder 3"/>
          <p:cNvSpPr>
            <a:spLocks noGrp="1"/>
          </p:cNvSpPr>
          <p:nvPr>
            <p:ph type="sldNum" sz="quarter" idx="5"/>
          </p:nvPr>
        </p:nvSpPr>
        <p:spPr/>
        <p:txBody>
          <a:bodyPr/>
          <a:lstStyle/>
          <a:p>
            <a:fld id="{CE0D8367-6329-284F-B364-DBA2D91B4EBF}" type="slidenum">
              <a:rPr lang="en-US" smtClean="0"/>
              <a:t>9</a:t>
            </a:fld>
            <a:endParaRPr lang="en-US"/>
          </a:p>
        </p:txBody>
      </p:sp>
    </p:spTree>
    <p:extLst>
      <p:ext uri="{BB962C8B-B14F-4D97-AF65-F5344CB8AC3E}">
        <p14:creationId xmlns:p14="http://schemas.microsoft.com/office/powerpoint/2010/main" val="33963877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5C519-285D-404A-BE59-49D21813ED81}"/>
              </a:ext>
            </a:extLst>
          </p:cNvPr>
          <p:cNvSpPr>
            <a:spLocks noGrp="1"/>
          </p:cNvSpPr>
          <p:nvPr>
            <p:ph type="ctrTitle"/>
          </p:nvPr>
        </p:nvSpPr>
        <p:spPr>
          <a:xfrm>
            <a:off x="452747" y="2120113"/>
            <a:ext cx="11286506" cy="1389850"/>
          </a:xfrm>
        </p:spPr>
        <p:txBody>
          <a:bodyPr anchor="b">
            <a:normAutofit/>
          </a:bodyPr>
          <a:lstStyle>
            <a:lvl1pPr algn="ctr">
              <a:defRPr sz="4800" b="0" i="0"/>
            </a:lvl1pPr>
          </a:lstStyle>
          <a:p>
            <a:r>
              <a:rPr lang="en-GB"/>
              <a:t>Click to edit Master title style</a:t>
            </a:r>
            <a:endParaRPr lang="en-US"/>
          </a:p>
        </p:txBody>
      </p:sp>
      <p:sp>
        <p:nvSpPr>
          <p:cNvPr id="3" name="Subtitle 2">
            <a:extLst>
              <a:ext uri="{FF2B5EF4-FFF2-40B4-BE49-F238E27FC236}">
                <a16:creationId xmlns:a16="http://schemas.microsoft.com/office/drawing/2014/main" id="{5DBCFA5B-769B-FA43-9C1F-504F3B8F7C9B}"/>
              </a:ext>
            </a:extLst>
          </p:cNvPr>
          <p:cNvSpPr>
            <a:spLocks noGrp="1"/>
          </p:cNvSpPr>
          <p:nvPr>
            <p:ph type="subTitle" idx="1"/>
          </p:nvPr>
        </p:nvSpPr>
        <p:spPr>
          <a:xfrm>
            <a:off x="452747" y="4029834"/>
            <a:ext cx="11286506" cy="582626"/>
          </a:xfrm>
        </p:spPr>
        <p:txBody>
          <a:bodyPr>
            <a:normAutofit/>
          </a:bodyPr>
          <a:lstStyle>
            <a:lvl1pPr marL="0" indent="0" algn="ctr">
              <a:buNone/>
              <a:defRPr sz="2100" b="0" i="0" baseline="0">
                <a:solidFill>
                  <a:schemeClr val="accent1"/>
                </a:solidFill>
                <a:latin typeface="+mn-lt"/>
                <a:ea typeface="Open Sans" panose="020B060603050402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6" name="Slide Number Placeholder 5">
            <a:extLst>
              <a:ext uri="{FF2B5EF4-FFF2-40B4-BE49-F238E27FC236}">
                <a16:creationId xmlns:a16="http://schemas.microsoft.com/office/drawing/2014/main" id="{609AB742-3FED-4748-BB8A-95682A2F9B74}"/>
              </a:ext>
            </a:extLst>
          </p:cNvPr>
          <p:cNvSpPr>
            <a:spLocks noGrp="1"/>
          </p:cNvSpPr>
          <p:nvPr>
            <p:ph type="sldNum" sz="quarter" idx="12"/>
          </p:nvPr>
        </p:nvSpPr>
        <p:spPr/>
        <p:txBody>
          <a:bodyPr/>
          <a:lstStyle/>
          <a:p>
            <a:fld id="{40D13F2E-2B28-7C4F-BBA8-165E168C086A}" type="slidenum">
              <a:rPr lang="en-US" smtClean="0"/>
              <a:t>‹#›</a:t>
            </a:fld>
            <a:endParaRPr lang="en-US"/>
          </a:p>
        </p:txBody>
      </p:sp>
    </p:spTree>
    <p:extLst>
      <p:ext uri="{BB962C8B-B14F-4D97-AF65-F5344CB8AC3E}">
        <p14:creationId xmlns:p14="http://schemas.microsoft.com/office/powerpoint/2010/main" val="3435987017"/>
      </p:ext>
    </p:extLst>
  </p:cSld>
  <p:clrMapOvr>
    <a:masterClrMapping/>
  </p:clrMapOvr>
  <p:transition spd="slow" advTm="25239">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5C519-285D-404A-BE59-49D21813ED81}"/>
              </a:ext>
            </a:extLst>
          </p:cNvPr>
          <p:cNvSpPr>
            <a:spLocks noGrp="1"/>
          </p:cNvSpPr>
          <p:nvPr>
            <p:ph type="ctrTitle"/>
          </p:nvPr>
        </p:nvSpPr>
        <p:spPr>
          <a:xfrm>
            <a:off x="452747" y="2120113"/>
            <a:ext cx="11286506" cy="1389850"/>
          </a:xfrm>
        </p:spPr>
        <p:txBody>
          <a:bodyPr anchor="b">
            <a:normAutofit/>
          </a:bodyPr>
          <a:lstStyle>
            <a:lvl1pPr algn="ctr">
              <a:defRPr sz="4800" b="0" i="0"/>
            </a:lvl1pPr>
          </a:lstStyle>
          <a:p>
            <a:r>
              <a:rPr lang="en-GB"/>
              <a:t>Click to edit Master title style</a:t>
            </a:r>
            <a:endParaRPr lang="en-US"/>
          </a:p>
        </p:txBody>
      </p:sp>
      <p:sp>
        <p:nvSpPr>
          <p:cNvPr id="3" name="Subtitle 2">
            <a:extLst>
              <a:ext uri="{FF2B5EF4-FFF2-40B4-BE49-F238E27FC236}">
                <a16:creationId xmlns:a16="http://schemas.microsoft.com/office/drawing/2014/main" id="{5DBCFA5B-769B-FA43-9C1F-504F3B8F7C9B}"/>
              </a:ext>
            </a:extLst>
          </p:cNvPr>
          <p:cNvSpPr>
            <a:spLocks noGrp="1"/>
          </p:cNvSpPr>
          <p:nvPr>
            <p:ph type="subTitle" idx="1"/>
          </p:nvPr>
        </p:nvSpPr>
        <p:spPr>
          <a:xfrm>
            <a:off x="452747" y="4029834"/>
            <a:ext cx="11286506" cy="582626"/>
          </a:xfrm>
        </p:spPr>
        <p:txBody>
          <a:bodyPr>
            <a:normAutofit/>
          </a:bodyPr>
          <a:lstStyle>
            <a:lvl1pPr marL="0" indent="0" algn="ctr">
              <a:buNone/>
              <a:defRPr sz="2100" b="0" i="0" baseline="0">
                <a:solidFill>
                  <a:schemeClr val="accent1"/>
                </a:solidFill>
                <a:latin typeface="+mn-lt"/>
                <a:ea typeface="Open Sans" panose="020B060603050402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6" name="Slide Number Placeholder 5">
            <a:extLst>
              <a:ext uri="{FF2B5EF4-FFF2-40B4-BE49-F238E27FC236}">
                <a16:creationId xmlns:a16="http://schemas.microsoft.com/office/drawing/2014/main" id="{609AB742-3FED-4748-BB8A-95682A2F9B74}"/>
              </a:ext>
            </a:extLst>
          </p:cNvPr>
          <p:cNvSpPr>
            <a:spLocks noGrp="1"/>
          </p:cNvSpPr>
          <p:nvPr>
            <p:ph type="sldNum" sz="quarter" idx="12"/>
          </p:nvPr>
        </p:nvSpPr>
        <p:spPr/>
        <p:txBody>
          <a:bodyPr/>
          <a:lstStyle/>
          <a:p>
            <a:fld id="{40D13F2E-2B28-7C4F-BBA8-165E168C086A}" type="slidenum">
              <a:rPr lang="en-US" smtClean="0"/>
              <a:t>‹#›</a:t>
            </a:fld>
            <a:endParaRPr lang="en-US"/>
          </a:p>
        </p:txBody>
      </p:sp>
    </p:spTree>
    <p:extLst>
      <p:ext uri="{BB962C8B-B14F-4D97-AF65-F5344CB8AC3E}">
        <p14:creationId xmlns:p14="http://schemas.microsoft.com/office/powerpoint/2010/main" val="3435987017"/>
      </p:ext>
    </p:extLst>
  </p:cSld>
  <p:clrMapOvr>
    <a:masterClrMapping/>
  </p:clrMapOvr>
  <p:transition spd="slow" advTm="25239">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8DC9A-AD59-D142-A629-7280B0C65D6A}"/>
              </a:ext>
            </a:extLst>
          </p:cNvPr>
          <p:cNvSpPr>
            <a:spLocks noGrp="1"/>
          </p:cNvSpPr>
          <p:nvPr>
            <p:ph type="title"/>
          </p:nvPr>
        </p:nvSpPr>
        <p:spPr/>
        <p:txBody>
          <a:bodyPr/>
          <a:lstStyle>
            <a:lvl1pPr>
              <a:defRPr b="0" i="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8ECED67-B517-D04D-8AF3-334FFFDD3D41}"/>
              </a:ext>
            </a:extLst>
          </p:cNvPr>
          <p:cNvSpPr>
            <a:spLocks noGrp="1"/>
          </p:cNvSpPr>
          <p:nvPr>
            <p:ph idx="1"/>
          </p:nvPr>
        </p:nvSpPr>
        <p:spPr/>
        <p:txBody>
          <a:bodyPr/>
          <a:lstStyle>
            <a:lvl1pPr>
              <a:defRPr b="0" i="0">
                <a:latin typeface="+mn-lt"/>
                <a:ea typeface="Open Sans" panose="020B0606030504020204" pitchFamily="34" charset="0"/>
                <a:cs typeface="Calibri" panose="020F0502020204030204" pitchFamily="34" charset="0"/>
              </a:defRPr>
            </a:lvl1pPr>
            <a:lvl2pPr>
              <a:defRPr b="0" i="0">
                <a:latin typeface="+mn-lt"/>
                <a:ea typeface="Open Sans" panose="020B0606030504020204" pitchFamily="34" charset="0"/>
                <a:cs typeface="Calibri" panose="020F0502020204030204" pitchFamily="34" charset="0"/>
              </a:defRPr>
            </a:lvl2pPr>
            <a:lvl3pPr>
              <a:defRPr b="0" i="0">
                <a:latin typeface="+mn-lt"/>
                <a:ea typeface="Open Sans" panose="020B0606030504020204" pitchFamily="34" charset="0"/>
                <a:cs typeface="Calibri" panose="020F0502020204030204" pitchFamily="34" charset="0"/>
              </a:defRPr>
            </a:lvl3pPr>
            <a:lvl4pPr>
              <a:defRPr b="0" i="0">
                <a:latin typeface="+mn-lt"/>
                <a:ea typeface="Open Sans" panose="020B0606030504020204" pitchFamily="34" charset="0"/>
                <a:cs typeface="Calibri" panose="020F0502020204030204" pitchFamily="34" charset="0"/>
              </a:defRPr>
            </a:lvl4pPr>
            <a:lvl5pPr>
              <a:defRPr b="0" i="0">
                <a:latin typeface="+mn-lt"/>
                <a:ea typeface="Open Sans" panose="020B0606030504020204" pitchFamily="34" charset="0"/>
                <a:cs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800B7E1B-B711-C54F-ABA6-6AA246CF474F}"/>
              </a:ext>
            </a:extLst>
          </p:cNvPr>
          <p:cNvSpPr>
            <a:spLocks noGrp="1"/>
          </p:cNvSpPr>
          <p:nvPr>
            <p:ph type="sldNum" sz="quarter" idx="12"/>
          </p:nvPr>
        </p:nvSpPr>
        <p:spPr/>
        <p:txBody>
          <a:bodyPr/>
          <a:lstStyle/>
          <a:p>
            <a:fld id="{40D13F2E-2B28-7C4F-BBA8-165E168C086A}" type="slidenum">
              <a:rPr lang="en-US" smtClean="0"/>
              <a:t>‹#›</a:t>
            </a:fld>
            <a:endParaRPr lang="en-US"/>
          </a:p>
        </p:txBody>
      </p:sp>
    </p:spTree>
    <p:extLst>
      <p:ext uri="{BB962C8B-B14F-4D97-AF65-F5344CB8AC3E}">
        <p14:creationId xmlns:p14="http://schemas.microsoft.com/office/powerpoint/2010/main" val="3651190510"/>
      </p:ext>
    </p:extLst>
  </p:cSld>
  <p:clrMapOvr>
    <a:masterClrMapping/>
  </p:clrMapOvr>
  <p:transition spd="slow" advTm="25239">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8DC9A-AD59-D142-A629-7280B0C65D6A}"/>
              </a:ext>
            </a:extLst>
          </p:cNvPr>
          <p:cNvSpPr>
            <a:spLocks noGrp="1"/>
          </p:cNvSpPr>
          <p:nvPr>
            <p:ph type="title"/>
          </p:nvPr>
        </p:nvSpPr>
        <p:spPr/>
        <p:txBody>
          <a:bodyPr/>
          <a:lstStyle>
            <a:lvl1pPr>
              <a:defRPr b="0" i="0">
                <a:solidFill>
                  <a:schemeClr val="accent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8ECED67-B517-D04D-8AF3-334FFFDD3D41}"/>
              </a:ext>
            </a:extLst>
          </p:cNvPr>
          <p:cNvSpPr>
            <a:spLocks noGrp="1"/>
          </p:cNvSpPr>
          <p:nvPr>
            <p:ph idx="1"/>
          </p:nvPr>
        </p:nvSpPr>
        <p:spPr>
          <a:xfrm>
            <a:off x="962545" y="2171690"/>
            <a:ext cx="6846269" cy="4296733"/>
          </a:xfrm>
        </p:spPr>
        <p:txBody>
          <a:bodyPr/>
          <a:lstStyle>
            <a:lvl1pPr>
              <a:defRPr b="0" i="0">
                <a:latin typeface="+mn-lt"/>
                <a:ea typeface="Open Sans" panose="020B0606030504020204" pitchFamily="34" charset="0"/>
                <a:cs typeface="Calibri" panose="020F0502020204030204" pitchFamily="34" charset="0"/>
              </a:defRPr>
            </a:lvl1pPr>
            <a:lvl2pPr>
              <a:defRPr b="0" i="0">
                <a:latin typeface="+mn-lt"/>
                <a:ea typeface="Open Sans" panose="020B0606030504020204" pitchFamily="34" charset="0"/>
                <a:cs typeface="Calibri" panose="020F0502020204030204" pitchFamily="34" charset="0"/>
              </a:defRPr>
            </a:lvl2pPr>
            <a:lvl3pPr>
              <a:defRPr b="0" i="0">
                <a:latin typeface="+mn-lt"/>
                <a:ea typeface="Open Sans" panose="020B0606030504020204" pitchFamily="34" charset="0"/>
                <a:cs typeface="Calibri" panose="020F0502020204030204" pitchFamily="34" charset="0"/>
              </a:defRPr>
            </a:lvl3pPr>
            <a:lvl4pPr>
              <a:defRPr b="0" i="0">
                <a:latin typeface="+mn-lt"/>
                <a:ea typeface="Open Sans" panose="020B0606030504020204" pitchFamily="34" charset="0"/>
                <a:cs typeface="Calibri" panose="020F0502020204030204" pitchFamily="34" charset="0"/>
              </a:defRPr>
            </a:lvl4pPr>
            <a:lvl5pPr>
              <a:defRPr b="0" i="0">
                <a:latin typeface="+mn-lt"/>
                <a:ea typeface="Open Sans" panose="020B0606030504020204" pitchFamily="34" charset="0"/>
                <a:cs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800B7E1B-B711-C54F-ABA6-6AA246CF474F}"/>
              </a:ext>
            </a:extLst>
          </p:cNvPr>
          <p:cNvSpPr>
            <a:spLocks noGrp="1"/>
          </p:cNvSpPr>
          <p:nvPr>
            <p:ph type="sldNum" sz="quarter" idx="12"/>
          </p:nvPr>
        </p:nvSpPr>
        <p:spPr/>
        <p:txBody>
          <a:bodyPr/>
          <a:lstStyle/>
          <a:p>
            <a:fld id="{40D13F2E-2B28-7C4F-BBA8-165E168C086A}" type="slidenum">
              <a:rPr lang="en-US" smtClean="0"/>
              <a:t>‹#›</a:t>
            </a:fld>
            <a:endParaRPr lang="en-US"/>
          </a:p>
        </p:txBody>
      </p:sp>
    </p:spTree>
    <p:extLst>
      <p:ext uri="{BB962C8B-B14F-4D97-AF65-F5344CB8AC3E}">
        <p14:creationId xmlns:p14="http://schemas.microsoft.com/office/powerpoint/2010/main" val="3952355957"/>
      </p:ext>
    </p:extLst>
  </p:cSld>
  <p:clrMapOvr>
    <a:masterClrMapping/>
  </p:clrMapOvr>
  <p:transition spd="slow" advTm="25239">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8DC9A-AD59-D142-A629-7280B0C65D6A}"/>
              </a:ext>
            </a:extLst>
          </p:cNvPr>
          <p:cNvSpPr>
            <a:spLocks noGrp="1"/>
          </p:cNvSpPr>
          <p:nvPr>
            <p:ph type="title"/>
          </p:nvPr>
        </p:nvSpPr>
        <p:spPr>
          <a:xfrm>
            <a:off x="582435" y="1319873"/>
            <a:ext cx="6592109" cy="682300"/>
          </a:xfrm>
        </p:spPr>
        <p:txBody>
          <a:bodyPr/>
          <a:lstStyle>
            <a:lvl1pPr>
              <a:defRPr b="0" i="0">
                <a:solidFill>
                  <a:schemeClr val="accent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8ECED67-B517-D04D-8AF3-334FFFDD3D41}"/>
              </a:ext>
            </a:extLst>
          </p:cNvPr>
          <p:cNvSpPr>
            <a:spLocks noGrp="1"/>
          </p:cNvSpPr>
          <p:nvPr>
            <p:ph idx="1"/>
          </p:nvPr>
        </p:nvSpPr>
        <p:spPr>
          <a:xfrm>
            <a:off x="582435" y="2887837"/>
            <a:ext cx="6592109" cy="4296733"/>
          </a:xfrm>
        </p:spPr>
        <p:txBody>
          <a:bodyPr/>
          <a:lstStyle>
            <a:lvl1pPr>
              <a:defRPr b="0" i="0">
                <a:latin typeface="+mn-lt"/>
                <a:ea typeface="Open Sans" panose="020B0606030504020204" pitchFamily="34" charset="0"/>
                <a:cs typeface="Calibri" panose="020F0502020204030204" pitchFamily="34" charset="0"/>
              </a:defRPr>
            </a:lvl1pPr>
            <a:lvl2pPr>
              <a:defRPr b="0" i="0">
                <a:latin typeface="+mn-lt"/>
                <a:ea typeface="Open Sans" panose="020B0606030504020204" pitchFamily="34" charset="0"/>
                <a:cs typeface="Calibri" panose="020F0502020204030204" pitchFamily="34" charset="0"/>
              </a:defRPr>
            </a:lvl2pPr>
            <a:lvl3pPr>
              <a:defRPr b="0" i="0">
                <a:latin typeface="+mn-lt"/>
                <a:ea typeface="Open Sans" panose="020B0606030504020204" pitchFamily="34" charset="0"/>
                <a:cs typeface="Calibri" panose="020F0502020204030204" pitchFamily="34" charset="0"/>
              </a:defRPr>
            </a:lvl3pPr>
            <a:lvl4pPr>
              <a:defRPr b="0" i="0">
                <a:latin typeface="+mn-lt"/>
                <a:ea typeface="Open Sans" panose="020B0606030504020204" pitchFamily="34" charset="0"/>
                <a:cs typeface="Calibri" panose="020F0502020204030204" pitchFamily="34" charset="0"/>
              </a:defRPr>
            </a:lvl4pPr>
            <a:lvl5pPr>
              <a:defRPr b="0" i="0">
                <a:latin typeface="+mn-lt"/>
                <a:ea typeface="Open Sans" panose="020B0606030504020204" pitchFamily="34" charset="0"/>
                <a:cs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800B7E1B-B711-C54F-ABA6-6AA246CF474F}"/>
              </a:ext>
            </a:extLst>
          </p:cNvPr>
          <p:cNvSpPr>
            <a:spLocks noGrp="1"/>
          </p:cNvSpPr>
          <p:nvPr>
            <p:ph type="sldNum" sz="quarter" idx="12"/>
          </p:nvPr>
        </p:nvSpPr>
        <p:spPr/>
        <p:txBody>
          <a:bodyPr/>
          <a:lstStyle>
            <a:lvl1pPr>
              <a:defRPr>
                <a:solidFill>
                  <a:schemeClr val="bg1">
                    <a:lumMod val="50000"/>
                  </a:schemeClr>
                </a:solidFill>
              </a:defRPr>
            </a:lvl1pPr>
          </a:lstStyle>
          <a:p>
            <a:fld id="{40D13F2E-2B28-7C4F-BBA8-165E168C086A}" type="slidenum">
              <a:rPr lang="en-US" smtClean="0"/>
              <a:pPr/>
              <a:t>‹#›</a:t>
            </a:fld>
            <a:endParaRPr lang="en-US"/>
          </a:p>
        </p:txBody>
      </p:sp>
      <p:sp>
        <p:nvSpPr>
          <p:cNvPr id="8" name="Text Placeholder 8">
            <a:extLst>
              <a:ext uri="{FF2B5EF4-FFF2-40B4-BE49-F238E27FC236}">
                <a16:creationId xmlns:a16="http://schemas.microsoft.com/office/drawing/2014/main" id="{87FAED3E-CCD6-0647-B06F-A756C26D695C}"/>
              </a:ext>
            </a:extLst>
          </p:cNvPr>
          <p:cNvSpPr>
            <a:spLocks noGrp="1"/>
          </p:cNvSpPr>
          <p:nvPr>
            <p:ph type="body" sz="quarter" idx="13"/>
          </p:nvPr>
        </p:nvSpPr>
        <p:spPr>
          <a:xfrm>
            <a:off x="582435" y="2240472"/>
            <a:ext cx="6592109" cy="409066"/>
          </a:xfrm>
          <a:prstGeom prst="rect">
            <a:avLst/>
          </a:prstGeom>
        </p:spPr>
        <p:txBody>
          <a:bodyPr lIns="0" tIns="0" rIns="0" bIns="0">
            <a:noAutofit/>
          </a:bodyPr>
          <a:lstStyle>
            <a:lvl1pPr marL="0" indent="0" algn="l">
              <a:buNone/>
              <a:defRPr sz="1800" b="0" i="0" baseline="0">
                <a:solidFill>
                  <a:schemeClr val="bg1">
                    <a:lumMod val="50000"/>
                  </a:schemeClr>
                </a:solidFill>
                <a:latin typeface="+mn-lt"/>
                <a:ea typeface="Open Sans" panose="020B0606030504020204" pitchFamily="34" charset="0"/>
                <a:cs typeface="Calibri" panose="020F0502020204030204" pitchFamily="34" charset="0"/>
              </a:defRPr>
            </a:lvl1pPr>
          </a:lstStyle>
          <a:p>
            <a:pPr lvl="0"/>
            <a:r>
              <a:rPr lang="en-GB"/>
              <a:t>Click to edit Master text styles</a:t>
            </a:r>
          </a:p>
        </p:txBody>
      </p:sp>
    </p:spTree>
    <p:extLst>
      <p:ext uri="{BB962C8B-B14F-4D97-AF65-F5344CB8AC3E}">
        <p14:creationId xmlns:p14="http://schemas.microsoft.com/office/powerpoint/2010/main" val="3142637881"/>
      </p:ext>
    </p:extLst>
  </p:cSld>
  <p:clrMapOvr>
    <a:masterClrMapping/>
  </p:clrMapOvr>
  <p:transition spd="slow" advTm="25239">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8DC9A-AD59-D142-A629-7280B0C65D6A}"/>
              </a:ext>
            </a:extLst>
          </p:cNvPr>
          <p:cNvSpPr>
            <a:spLocks noGrp="1"/>
          </p:cNvSpPr>
          <p:nvPr>
            <p:ph type="title"/>
          </p:nvPr>
        </p:nvSpPr>
        <p:spPr>
          <a:xfrm>
            <a:off x="452747" y="316573"/>
            <a:ext cx="6592109" cy="682300"/>
          </a:xfrm>
        </p:spPr>
        <p:txBody>
          <a:bodyPr/>
          <a:lstStyle>
            <a:lvl1pPr>
              <a:defRPr b="0" i="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8ECED67-B517-D04D-8AF3-334FFFDD3D41}"/>
              </a:ext>
            </a:extLst>
          </p:cNvPr>
          <p:cNvSpPr>
            <a:spLocks noGrp="1"/>
          </p:cNvSpPr>
          <p:nvPr>
            <p:ph idx="1"/>
          </p:nvPr>
        </p:nvSpPr>
        <p:spPr>
          <a:xfrm>
            <a:off x="452747" y="1884537"/>
            <a:ext cx="6592109" cy="4296733"/>
          </a:xfrm>
        </p:spPr>
        <p:txBody>
          <a:bodyPr/>
          <a:lstStyle>
            <a:lvl1pPr>
              <a:defRPr b="0" i="0">
                <a:latin typeface="+mn-lt"/>
                <a:ea typeface="Open Sans" panose="020B0606030504020204" pitchFamily="34" charset="0"/>
                <a:cs typeface="Calibri" panose="020F0502020204030204" pitchFamily="34" charset="0"/>
              </a:defRPr>
            </a:lvl1pPr>
            <a:lvl2pPr>
              <a:defRPr b="0" i="0">
                <a:latin typeface="+mn-lt"/>
                <a:ea typeface="Open Sans" panose="020B0606030504020204" pitchFamily="34" charset="0"/>
                <a:cs typeface="Calibri" panose="020F0502020204030204" pitchFamily="34" charset="0"/>
              </a:defRPr>
            </a:lvl2pPr>
            <a:lvl3pPr>
              <a:defRPr b="0" i="0">
                <a:latin typeface="+mn-lt"/>
                <a:ea typeface="Open Sans" panose="020B0606030504020204" pitchFamily="34" charset="0"/>
                <a:cs typeface="Calibri" panose="020F0502020204030204" pitchFamily="34" charset="0"/>
              </a:defRPr>
            </a:lvl3pPr>
            <a:lvl4pPr>
              <a:defRPr b="0" i="0">
                <a:latin typeface="+mn-lt"/>
                <a:ea typeface="Open Sans" panose="020B0606030504020204" pitchFamily="34" charset="0"/>
                <a:cs typeface="Calibri" panose="020F0502020204030204" pitchFamily="34" charset="0"/>
              </a:defRPr>
            </a:lvl4pPr>
            <a:lvl5pPr>
              <a:defRPr b="0" i="0">
                <a:latin typeface="+mn-lt"/>
                <a:ea typeface="Open Sans" panose="020B0606030504020204" pitchFamily="34" charset="0"/>
                <a:cs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800B7E1B-B711-C54F-ABA6-6AA246CF474F}"/>
              </a:ext>
            </a:extLst>
          </p:cNvPr>
          <p:cNvSpPr>
            <a:spLocks noGrp="1"/>
          </p:cNvSpPr>
          <p:nvPr>
            <p:ph type="sldNum" sz="quarter" idx="12"/>
          </p:nvPr>
        </p:nvSpPr>
        <p:spPr/>
        <p:txBody>
          <a:bodyPr/>
          <a:lstStyle>
            <a:lvl1pPr>
              <a:defRPr>
                <a:solidFill>
                  <a:schemeClr val="bg1">
                    <a:lumMod val="50000"/>
                  </a:schemeClr>
                </a:solidFill>
              </a:defRPr>
            </a:lvl1pPr>
          </a:lstStyle>
          <a:p>
            <a:fld id="{40D13F2E-2B28-7C4F-BBA8-165E168C086A}" type="slidenum">
              <a:rPr lang="en-US" smtClean="0"/>
              <a:pPr/>
              <a:t>‹#›</a:t>
            </a:fld>
            <a:endParaRPr lang="en-US"/>
          </a:p>
        </p:txBody>
      </p:sp>
      <p:sp>
        <p:nvSpPr>
          <p:cNvPr id="8" name="Text Placeholder 8">
            <a:extLst>
              <a:ext uri="{FF2B5EF4-FFF2-40B4-BE49-F238E27FC236}">
                <a16:creationId xmlns:a16="http://schemas.microsoft.com/office/drawing/2014/main" id="{87FAED3E-CCD6-0647-B06F-A756C26D695C}"/>
              </a:ext>
            </a:extLst>
          </p:cNvPr>
          <p:cNvSpPr>
            <a:spLocks noGrp="1"/>
          </p:cNvSpPr>
          <p:nvPr>
            <p:ph type="body" sz="quarter" idx="13"/>
          </p:nvPr>
        </p:nvSpPr>
        <p:spPr>
          <a:xfrm>
            <a:off x="452747" y="1237172"/>
            <a:ext cx="6592109" cy="409066"/>
          </a:xfrm>
          <a:prstGeom prst="rect">
            <a:avLst/>
          </a:prstGeom>
        </p:spPr>
        <p:txBody>
          <a:bodyPr lIns="0" tIns="0" rIns="0" bIns="0">
            <a:noAutofit/>
          </a:bodyPr>
          <a:lstStyle>
            <a:lvl1pPr marL="0" indent="0" algn="l">
              <a:buNone/>
              <a:defRPr sz="1800" b="0" i="0" baseline="0">
                <a:solidFill>
                  <a:schemeClr val="bg1">
                    <a:lumMod val="50000"/>
                  </a:schemeClr>
                </a:solidFill>
                <a:latin typeface="+mn-lt"/>
                <a:ea typeface="Open Sans" panose="020B0606030504020204" pitchFamily="34" charset="0"/>
                <a:cs typeface="Calibri" panose="020F0502020204030204" pitchFamily="34" charset="0"/>
              </a:defRPr>
            </a:lvl1pPr>
          </a:lstStyle>
          <a:p>
            <a:pPr lvl="0"/>
            <a:r>
              <a:rPr lang="en-GB"/>
              <a:t>Click to edit Master text styles</a:t>
            </a:r>
          </a:p>
        </p:txBody>
      </p:sp>
      <p:sp>
        <p:nvSpPr>
          <p:cNvPr id="14" name="Oval 13">
            <a:extLst>
              <a:ext uri="{FF2B5EF4-FFF2-40B4-BE49-F238E27FC236}">
                <a16:creationId xmlns:a16="http://schemas.microsoft.com/office/drawing/2014/main" id="{EB565CBF-2000-B85D-9951-EB6E4CF746FC}"/>
              </a:ext>
            </a:extLst>
          </p:cNvPr>
          <p:cNvSpPr/>
          <p:nvPr userDrawn="1"/>
        </p:nvSpPr>
        <p:spPr>
          <a:xfrm>
            <a:off x="7391400" y="1485900"/>
            <a:ext cx="4254500" cy="4254500"/>
          </a:xfrm>
          <a:prstGeom prst="ellipse">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Tree>
    <p:extLst>
      <p:ext uri="{BB962C8B-B14F-4D97-AF65-F5344CB8AC3E}">
        <p14:creationId xmlns:p14="http://schemas.microsoft.com/office/powerpoint/2010/main" val="567249962"/>
      </p:ext>
    </p:extLst>
  </p:cSld>
  <p:clrMapOvr>
    <a:masterClrMapping/>
  </p:clrMapOvr>
  <p:transition spd="slow" advTm="25239">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8DC9A-AD59-D142-A629-7280B0C65D6A}"/>
              </a:ext>
            </a:extLst>
          </p:cNvPr>
          <p:cNvSpPr>
            <a:spLocks noGrp="1"/>
          </p:cNvSpPr>
          <p:nvPr>
            <p:ph type="title"/>
          </p:nvPr>
        </p:nvSpPr>
        <p:spPr>
          <a:xfrm>
            <a:off x="452747" y="316573"/>
            <a:ext cx="6592109" cy="682300"/>
          </a:xfrm>
        </p:spPr>
        <p:txBody>
          <a:bodyPr/>
          <a:lstStyle>
            <a:lvl1pPr>
              <a:defRPr b="0" i="0">
                <a:solidFill>
                  <a:schemeClr val="accent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8ECED67-B517-D04D-8AF3-334FFFDD3D41}"/>
              </a:ext>
            </a:extLst>
          </p:cNvPr>
          <p:cNvSpPr>
            <a:spLocks noGrp="1"/>
          </p:cNvSpPr>
          <p:nvPr>
            <p:ph idx="1"/>
          </p:nvPr>
        </p:nvSpPr>
        <p:spPr>
          <a:xfrm>
            <a:off x="452747" y="1884537"/>
            <a:ext cx="6592109" cy="4296733"/>
          </a:xfrm>
        </p:spPr>
        <p:txBody>
          <a:bodyPr/>
          <a:lstStyle>
            <a:lvl1pPr>
              <a:defRPr b="0" i="0">
                <a:latin typeface="+mn-lt"/>
                <a:ea typeface="Open Sans" panose="020B0606030504020204" pitchFamily="34" charset="0"/>
                <a:cs typeface="Calibri" panose="020F0502020204030204" pitchFamily="34" charset="0"/>
              </a:defRPr>
            </a:lvl1pPr>
            <a:lvl2pPr>
              <a:defRPr b="0" i="0">
                <a:latin typeface="+mn-lt"/>
                <a:ea typeface="Open Sans" panose="020B0606030504020204" pitchFamily="34" charset="0"/>
                <a:cs typeface="Calibri" panose="020F0502020204030204" pitchFamily="34" charset="0"/>
              </a:defRPr>
            </a:lvl2pPr>
            <a:lvl3pPr>
              <a:defRPr b="0" i="0">
                <a:latin typeface="+mn-lt"/>
                <a:ea typeface="Open Sans" panose="020B0606030504020204" pitchFamily="34" charset="0"/>
                <a:cs typeface="Calibri" panose="020F0502020204030204" pitchFamily="34" charset="0"/>
              </a:defRPr>
            </a:lvl3pPr>
            <a:lvl4pPr>
              <a:defRPr b="0" i="0">
                <a:latin typeface="+mn-lt"/>
                <a:ea typeface="Open Sans" panose="020B0606030504020204" pitchFamily="34" charset="0"/>
                <a:cs typeface="Calibri" panose="020F0502020204030204" pitchFamily="34" charset="0"/>
              </a:defRPr>
            </a:lvl4pPr>
            <a:lvl5pPr>
              <a:defRPr b="0" i="0">
                <a:latin typeface="+mn-lt"/>
                <a:ea typeface="Open Sans" panose="020B0606030504020204" pitchFamily="34" charset="0"/>
                <a:cs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800B7E1B-B711-C54F-ABA6-6AA246CF474F}"/>
              </a:ext>
            </a:extLst>
          </p:cNvPr>
          <p:cNvSpPr>
            <a:spLocks noGrp="1"/>
          </p:cNvSpPr>
          <p:nvPr>
            <p:ph type="sldNum" sz="quarter" idx="12"/>
          </p:nvPr>
        </p:nvSpPr>
        <p:spPr/>
        <p:txBody>
          <a:bodyPr/>
          <a:lstStyle/>
          <a:p>
            <a:fld id="{40D13F2E-2B28-7C4F-BBA8-165E168C086A}" type="slidenum">
              <a:rPr lang="en-US" smtClean="0"/>
              <a:t>‹#›</a:t>
            </a:fld>
            <a:endParaRPr lang="en-US"/>
          </a:p>
        </p:txBody>
      </p:sp>
      <p:sp>
        <p:nvSpPr>
          <p:cNvPr id="8" name="Text Placeholder 8">
            <a:extLst>
              <a:ext uri="{FF2B5EF4-FFF2-40B4-BE49-F238E27FC236}">
                <a16:creationId xmlns:a16="http://schemas.microsoft.com/office/drawing/2014/main" id="{87FAED3E-CCD6-0647-B06F-A756C26D695C}"/>
              </a:ext>
            </a:extLst>
          </p:cNvPr>
          <p:cNvSpPr>
            <a:spLocks noGrp="1"/>
          </p:cNvSpPr>
          <p:nvPr>
            <p:ph type="body" sz="quarter" idx="13"/>
          </p:nvPr>
        </p:nvSpPr>
        <p:spPr>
          <a:xfrm>
            <a:off x="452747" y="1237172"/>
            <a:ext cx="6592109" cy="409066"/>
          </a:xfrm>
          <a:prstGeom prst="rect">
            <a:avLst/>
          </a:prstGeom>
        </p:spPr>
        <p:txBody>
          <a:bodyPr lIns="0" tIns="0" rIns="0" bIns="0">
            <a:noAutofit/>
          </a:bodyPr>
          <a:lstStyle>
            <a:lvl1pPr marL="0" indent="0" algn="l">
              <a:buNone/>
              <a:defRPr sz="1800" b="0" i="0" baseline="0">
                <a:solidFill>
                  <a:schemeClr val="bg1">
                    <a:lumMod val="50000"/>
                  </a:schemeClr>
                </a:solidFill>
                <a:latin typeface="+mn-lt"/>
                <a:ea typeface="Open Sans" panose="020B0606030504020204" pitchFamily="34" charset="0"/>
                <a:cs typeface="Calibri" panose="020F0502020204030204" pitchFamily="34" charset="0"/>
              </a:defRPr>
            </a:lvl1pPr>
          </a:lstStyle>
          <a:p>
            <a:pPr lvl="0"/>
            <a:r>
              <a:rPr lang="en-GB"/>
              <a:t>Click to edit Master text styles</a:t>
            </a:r>
          </a:p>
        </p:txBody>
      </p:sp>
    </p:spTree>
    <p:extLst>
      <p:ext uri="{BB962C8B-B14F-4D97-AF65-F5344CB8AC3E}">
        <p14:creationId xmlns:p14="http://schemas.microsoft.com/office/powerpoint/2010/main" val="1126341300"/>
      </p:ext>
    </p:extLst>
  </p:cSld>
  <p:clrMapOvr>
    <a:masterClrMapping/>
  </p:clrMapOvr>
  <p:transition spd="slow" advTm="25239">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EBD0-6B00-454E-ADD1-4D98757BBF25}"/>
              </a:ext>
            </a:extLst>
          </p:cNvPr>
          <p:cNvSpPr>
            <a:spLocks noGrp="1"/>
          </p:cNvSpPr>
          <p:nvPr>
            <p:ph type="title"/>
          </p:nvPr>
        </p:nvSpPr>
        <p:spPr>
          <a:xfrm>
            <a:off x="452747" y="1142118"/>
            <a:ext cx="9791770" cy="682300"/>
          </a:xfrm>
        </p:spPr>
        <p:txBody>
          <a:bodyPr/>
          <a:lstStyle>
            <a:lvl1pPr>
              <a:defRPr b="0" i="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CF136AC-DF09-A248-8494-24E9C52A84DE}"/>
              </a:ext>
            </a:extLst>
          </p:cNvPr>
          <p:cNvSpPr>
            <a:spLocks noGrp="1"/>
          </p:cNvSpPr>
          <p:nvPr>
            <p:ph sz="half" idx="1"/>
          </p:nvPr>
        </p:nvSpPr>
        <p:spPr>
          <a:xfrm>
            <a:off x="452747" y="1825625"/>
            <a:ext cx="5510002" cy="4351338"/>
          </a:xfrm>
        </p:spPr>
        <p:txBody>
          <a:bodyPr/>
          <a:lstStyle>
            <a:lvl1pPr>
              <a:defRPr b="0" i="0"/>
            </a:lvl1pPr>
            <a:lvl2pPr>
              <a:defRPr b="0" i="0"/>
            </a:lvl2pPr>
            <a:lvl3pPr>
              <a:defRPr b="0" i="0"/>
            </a:lvl3pPr>
            <a:lvl4pPr>
              <a:defRPr b="0" i="0"/>
            </a:lvl4pPr>
            <a:lvl5pPr>
              <a:defRPr b="0" i="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AB56938-00E9-004B-B7F6-D6A7E22B0B5D}"/>
              </a:ext>
            </a:extLst>
          </p:cNvPr>
          <p:cNvSpPr>
            <a:spLocks noGrp="1"/>
          </p:cNvSpPr>
          <p:nvPr>
            <p:ph sz="half" idx="2"/>
          </p:nvPr>
        </p:nvSpPr>
        <p:spPr>
          <a:xfrm>
            <a:off x="6172199" y="1825625"/>
            <a:ext cx="5567053" cy="4351338"/>
          </a:xfrm>
        </p:spPr>
        <p:txBody>
          <a:bodyPr/>
          <a:lstStyle>
            <a:lvl1pPr>
              <a:defRPr b="0" i="0"/>
            </a:lvl1pPr>
            <a:lvl2pPr>
              <a:defRPr b="0" i="0"/>
            </a:lvl2pPr>
            <a:lvl3pPr>
              <a:defRPr b="0" i="0"/>
            </a:lvl3pPr>
            <a:lvl4pPr>
              <a:defRPr b="0" i="0"/>
            </a:lvl4pPr>
            <a:lvl5pPr>
              <a:defRPr b="0" i="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DD887C45-DFF3-834E-84FD-224A1F71C620}"/>
              </a:ext>
            </a:extLst>
          </p:cNvPr>
          <p:cNvSpPr>
            <a:spLocks noGrp="1"/>
          </p:cNvSpPr>
          <p:nvPr>
            <p:ph type="sldNum" sz="quarter" idx="12"/>
          </p:nvPr>
        </p:nvSpPr>
        <p:spPr/>
        <p:txBody>
          <a:bodyPr/>
          <a:lstStyle/>
          <a:p>
            <a:fld id="{40D13F2E-2B28-7C4F-BBA8-165E168C086A}" type="slidenum">
              <a:rPr lang="en-US" smtClean="0"/>
              <a:t>‹#›</a:t>
            </a:fld>
            <a:endParaRPr lang="en-US"/>
          </a:p>
        </p:txBody>
      </p:sp>
    </p:spTree>
    <p:extLst>
      <p:ext uri="{BB962C8B-B14F-4D97-AF65-F5344CB8AC3E}">
        <p14:creationId xmlns:p14="http://schemas.microsoft.com/office/powerpoint/2010/main" val="1250038238"/>
      </p:ext>
    </p:extLst>
  </p:cSld>
  <p:clrMapOvr>
    <a:masterClrMapping/>
  </p:clrMapOvr>
  <p:transition spd="slow" advTm="25239">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9B5E34F-6913-E445-A1DE-BA979A33B8A1}"/>
              </a:ext>
            </a:extLst>
          </p:cNvPr>
          <p:cNvSpPr>
            <a:spLocks noGrp="1"/>
          </p:cNvSpPr>
          <p:nvPr>
            <p:ph type="sldNum" sz="quarter" idx="12"/>
          </p:nvPr>
        </p:nvSpPr>
        <p:spPr/>
        <p:txBody>
          <a:bodyPr/>
          <a:lstStyle/>
          <a:p>
            <a:fld id="{40D13F2E-2B28-7C4F-BBA8-165E168C086A}" type="slidenum">
              <a:rPr lang="en-US" smtClean="0"/>
              <a:t>‹#›</a:t>
            </a:fld>
            <a:endParaRPr lang="en-US"/>
          </a:p>
        </p:txBody>
      </p:sp>
    </p:spTree>
    <p:extLst>
      <p:ext uri="{BB962C8B-B14F-4D97-AF65-F5344CB8AC3E}">
        <p14:creationId xmlns:p14="http://schemas.microsoft.com/office/powerpoint/2010/main" val="523524542"/>
      </p:ext>
    </p:extLst>
  </p:cSld>
  <p:clrMapOvr>
    <a:masterClrMapping/>
  </p:clrMapOvr>
  <p:transition spd="slow" advTm="25239">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8DC9A-AD59-D142-A629-7280B0C65D6A}"/>
              </a:ext>
            </a:extLst>
          </p:cNvPr>
          <p:cNvSpPr>
            <a:spLocks noGrp="1"/>
          </p:cNvSpPr>
          <p:nvPr>
            <p:ph type="title"/>
          </p:nvPr>
        </p:nvSpPr>
        <p:spPr>
          <a:xfrm>
            <a:off x="452747" y="1038453"/>
            <a:ext cx="9791770" cy="682300"/>
          </a:xfrm>
        </p:spPr>
        <p:txBody>
          <a:bodyPr/>
          <a:lstStyle>
            <a:lvl1pPr>
              <a:defRPr b="0" i="0"/>
            </a:lvl1pPr>
          </a:lstStyle>
          <a:p>
            <a:r>
              <a:rPr lang="en-US"/>
              <a:t>Click to edit Master title style</a:t>
            </a:r>
          </a:p>
        </p:txBody>
      </p:sp>
      <p:sp>
        <p:nvSpPr>
          <p:cNvPr id="3" name="Content Placeholder 2">
            <a:extLst>
              <a:ext uri="{FF2B5EF4-FFF2-40B4-BE49-F238E27FC236}">
                <a16:creationId xmlns:a16="http://schemas.microsoft.com/office/drawing/2014/main" id="{88ECED67-B517-D04D-8AF3-334FFFDD3D41}"/>
              </a:ext>
            </a:extLst>
          </p:cNvPr>
          <p:cNvSpPr>
            <a:spLocks noGrp="1"/>
          </p:cNvSpPr>
          <p:nvPr>
            <p:ph idx="1"/>
          </p:nvPr>
        </p:nvSpPr>
        <p:spPr>
          <a:xfrm>
            <a:off x="452747" y="1884537"/>
            <a:ext cx="6846269" cy="4296733"/>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00B7E1B-B711-C54F-ABA6-6AA246CF474F}"/>
              </a:ext>
            </a:extLst>
          </p:cNvPr>
          <p:cNvSpPr>
            <a:spLocks noGrp="1"/>
          </p:cNvSpPr>
          <p:nvPr>
            <p:ph type="sldNum" sz="quarter" idx="12"/>
          </p:nvPr>
        </p:nvSpPr>
        <p:spPr>
          <a:xfrm>
            <a:off x="10754315" y="6356350"/>
            <a:ext cx="984938" cy="365125"/>
          </a:xfrm>
          <a:prstGeom prst="rect">
            <a:avLst/>
          </a:prstGeom>
        </p:spPr>
        <p:txBody>
          <a:bodyPr/>
          <a:lstStyle/>
          <a:p>
            <a:fld id="{40D13F2E-2B28-7C4F-BBA8-165E168C086A}" type="slidenum">
              <a:rPr lang="en-US" smtClean="0"/>
              <a:t>‹#›</a:t>
            </a:fld>
            <a:endParaRPr lang="en-US"/>
          </a:p>
        </p:txBody>
      </p:sp>
    </p:spTree>
    <p:extLst>
      <p:ext uri="{BB962C8B-B14F-4D97-AF65-F5344CB8AC3E}">
        <p14:creationId xmlns:p14="http://schemas.microsoft.com/office/powerpoint/2010/main" val="1290137942"/>
      </p:ext>
    </p:extLst>
  </p:cSld>
  <p:clrMapOvr>
    <a:masterClrMapping/>
  </p:clrMapOvr>
  <p:transition spd="slow" advTm="25239">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8DC9A-AD59-D142-A629-7280B0C65D6A}"/>
              </a:ext>
            </a:extLst>
          </p:cNvPr>
          <p:cNvSpPr>
            <a:spLocks noGrp="1"/>
          </p:cNvSpPr>
          <p:nvPr>
            <p:ph type="title"/>
          </p:nvPr>
        </p:nvSpPr>
        <p:spPr/>
        <p:txBody>
          <a:bodyPr/>
          <a:lstStyle>
            <a:lvl1pPr>
              <a:defRPr b="0" i="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8ECED67-B517-D04D-8AF3-334FFFDD3D41}"/>
              </a:ext>
            </a:extLst>
          </p:cNvPr>
          <p:cNvSpPr>
            <a:spLocks noGrp="1"/>
          </p:cNvSpPr>
          <p:nvPr>
            <p:ph idx="1"/>
          </p:nvPr>
        </p:nvSpPr>
        <p:spPr/>
        <p:txBody>
          <a:bodyPr/>
          <a:lstStyle>
            <a:lvl1pPr>
              <a:defRPr b="0" i="0">
                <a:latin typeface="+mn-lt"/>
                <a:ea typeface="Open Sans" panose="020B0606030504020204" pitchFamily="34" charset="0"/>
                <a:cs typeface="Calibri" panose="020F0502020204030204" pitchFamily="34" charset="0"/>
              </a:defRPr>
            </a:lvl1pPr>
            <a:lvl2pPr>
              <a:defRPr b="0" i="0">
                <a:latin typeface="+mn-lt"/>
                <a:ea typeface="Open Sans" panose="020B0606030504020204" pitchFamily="34" charset="0"/>
                <a:cs typeface="Calibri" panose="020F0502020204030204" pitchFamily="34" charset="0"/>
              </a:defRPr>
            </a:lvl2pPr>
            <a:lvl3pPr>
              <a:defRPr b="0" i="0">
                <a:latin typeface="+mn-lt"/>
                <a:ea typeface="Open Sans" panose="020B0606030504020204" pitchFamily="34" charset="0"/>
                <a:cs typeface="Calibri" panose="020F0502020204030204" pitchFamily="34" charset="0"/>
              </a:defRPr>
            </a:lvl3pPr>
            <a:lvl4pPr>
              <a:defRPr b="0" i="0">
                <a:latin typeface="+mn-lt"/>
                <a:ea typeface="Open Sans" panose="020B0606030504020204" pitchFamily="34" charset="0"/>
                <a:cs typeface="Calibri" panose="020F0502020204030204" pitchFamily="34" charset="0"/>
              </a:defRPr>
            </a:lvl4pPr>
            <a:lvl5pPr>
              <a:defRPr b="0" i="0">
                <a:latin typeface="+mn-lt"/>
                <a:ea typeface="Open Sans" panose="020B0606030504020204" pitchFamily="34" charset="0"/>
                <a:cs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800B7E1B-B711-C54F-ABA6-6AA246CF474F}"/>
              </a:ext>
            </a:extLst>
          </p:cNvPr>
          <p:cNvSpPr>
            <a:spLocks noGrp="1"/>
          </p:cNvSpPr>
          <p:nvPr>
            <p:ph type="sldNum" sz="quarter" idx="12"/>
          </p:nvPr>
        </p:nvSpPr>
        <p:spPr/>
        <p:txBody>
          <a:bodyPr/>
          <a:lstStyle/>
          <a:p>
            <a:fld id="{40D13F2E-2B28-7C4F-BBA8-165E168C086A}" type="slidenum">
              <a:rPr lang="en-US" smtClean="0"/>
              <a:t>‹#›</a:t>
            </a:fld>
            <a:endParaRPr lang="en-US"/>
          </a:p>
        </p:txBody>
      </p:sp>
    </p:spTree>
    <p:extLst>
      <p:ext uri="{BB962C8B-B14F-4D97-AF65-F5344CB8AC3E}">
        <p14:creationId xmlns:p14="http://schemas.microsoft.com/office/powerpoint/2010/main" val="3651190510"/>
      </p:ext>
    </p:extLst>
  </p:cSld>
  <p:clrMapOvr>
    <a:masterClrMapping/>
  </p:clrMapOvr>
  <p:transition spd="slow" advTm="25239">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8DC9A-AD59-D142-A629-7280B0C65D6A}"/>
              </a:ext>
            </a:extLst>
          </p:cNvPr>
          <p:cNvSpPr>
            <a:spLocks noGrp="1"/>
          </p:cNvSpPr>
          <p:nvPr>
            <p:ph type="title"/>
          </p:nvPr>
        </p:nvSpPr>
        <p:spPr/>
        <p:txBody>
          <a:bodyPr/>
          <a:lstStyle>
            <a:lvl1pPr>
              <a:defRPr b="0" i="0">
                <a:solidFill>
                  <a:schemeClr val="accent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8ECED67-B517-D04D-8AF3-334FFFDD3D41}"/>
              </a:ext>
            </a:extLst>
          </p:cNvPr>
          <p:cNvSpPr>
            <a:spLocks noGrp="1"/>
          </p:cNvSpPr>
          <p:nvPr>
            <p:ph idx="1"/>
          </p:nvPr>
        </p:nvSpPr>
        <p:spPr>
          <a:xfrm>
            <a:off x="962545" y="2171690"/>
            <a:ext cx="6846269" cy="4296733"/>
          </a:xfrm>
        </p:spPr>
        <p:txBody>
          <a:bodyPr/>
          <a:lstStyle>
            <a:lvl1pPr>
              <a:defRPr b="0" i="0">
                <a:latin typeface="+mn-lt"/>
                <a:ea typeface="Open Sans" panose="020B0606030504020204" pitchFamily="34" charset="0"/>
                <a:cs typeface="Calibri" panose="020F0502020204030204" pitchFamily="34" charset="0"/>
              </a:defRPr>
            </a:lvl1pPr>
            <a:lvl2pPr>
              <a:defRPr b="0" i="0">
                <a:latin typeface="+mn-lt"/>
                <a:ea typeface="Open Sans" panose="020B0606030504020204" pitchFamily="34" charset="0"/>
                <a:cs typeface="Calibri" panose="020F0502020204030204" pitchFamily="34" charset="0"/>
              </a:defRPr>
            </a:lvl2pPr>
            <a:lvl3pPr>
              <a:defRPr b="0" i="0">
                <a:latin typeface="+mn-lt"/>
                <a:ea typeface="Open Sans" panose="020B0606030504020204" pitchFamily="34" charset="0"/>
                <a:cs typeface="Calibri" panose="020F0502020204030204" pitchFamily="34" charset="0"/>
              </a:defRPr>
            </a:lvl3pPr>
            <a:lvl4pPr>
              <a:defRPr b="0" i="0">
                <a:latin typeface="+mn-lt"/>
                <a:ea typeface="Open Sans" panose="020B0606030504020204" pitchFamily="34" charset="0"/>
                <a:cs typeface="Calibri" panose="020F0502020204030204" pitchFamily="34" charset="0"/>
              </a:defRPr>
            </a:lvl4pPr>
            <a:lvl5pPr>
              <a:defRPr b="0" i="0">
                <a:latin typeface="+mn-lt"/>
                <a:ea typeface="Open Sans" panose="020B0606030504020204" pitchFamily="34" charset="0"/>
                <a:cs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800B7E1B-B711-C54F-ABA6-6AA246CF474F}"/>
              </a:ext>
            </a:extLst>
          </p:cNvPr>
          <p:cNvSpPr>
            <a:spLocks noGrp="1"/>
          </p:cNvSpPr>
          <p:nvPr>
            <p:ph type="sldNum" sz="quarter" idx="12"/>
          </p:nvPr>
        </p:nvSpPr>
        <p:spPr/>
        <p:txBody>
          <a:bodyPr/>
          <a:lstStyle/>
          <a:p>
            <a:fld id="{40D13F2E-2B28-7C4F-BBA8-165E168C086A}" type="slidenum">
              <a:rPr lang="en-US" smtClean="0"/>
              <a:t>‹#›</a:t>
            </a:fld>
            <a:endParaRPr lang="en-US"/>
          </a:p>
        </p:txBody>
      </p:sp>
    </p:spTree>
    <p:extLst>
      <p:ext uri="{BB962C8B-B14F-4D97-AF65-F5344CB8AC3E}">
        <p14:creationId xmlns:p14="http://schemas.microsoft.com/office/powerpoint/2010/main" val="3952355957"/>
      </p:ext>
    </p:extLst>
  </p:cSld>
  <p:clrMapOvr>
    <a:masterClrMapping/>
  </p:clrMapOvr>
  <p:transition spd="slow" advTm="25239">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8DC9A-AD59-D142-A629-7280B0C65D6A}"/>
              </a:ext>
            </a:extLst>
          </p:cNvPr>
          <p:cNvSpPr>
            <a:spLocks noGrp="1"/>
          </p:cNvSpPr>
          <p:nvPr>
            <p:ph type="title"/>
          </p:nvPr>
        </p:nvSpPr>
        <p:spPr>
          <a:xfrm>
            <a:off x="582435" y="1319873"/>
            <a:ext cx="6592109" cy="682300"/>
          </a:xfrm>
        </p:spPr>
        <p:txBody>
          <a:bodyPr/>
          <a:lstStyle>
            <a:lvl1pPr>
              <a:defRPr b="0" i="0">
                <a:solidFill>
                  <a:schemeClr val="accent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8ECED67-B517-D04D-8AF3-334FFFDD3D41}"/>
              </a:ext>
            </a:extLst>
          </p:cNvPr>
          <p:cNvSpPr>
            <a:spLocks noGrp="1"/>
          </p:cNvSpPr>
          <p:nvPr>
            <p:ph idx="1"/>
          </p:nvPr>
        </p:nvSpPr>
        <p:spPr>
          <a:xfrm>
            <a:off x="582435" y="2887837"/>
            <a:ext cx="6592109" cy="4296733"/>
          </a:xfrm>
        </p:spPr>
        <p:txBody>
          <a:bodyPr/>
          <a:lstStyle>
            <a:lvl1pPr>
              <a:defRPr b="0" i="0">
                <a:latin typeface="+mn-lt"/>
                <a:ea typeface="Open Sans" panose="020B0606030504020204" pitchFamily="34" charset="0"/>
                <a:cs typeface="Calibri" panose="020F0502020204030204" pitchFamily="34" charset="0"/>
              </a:defRPr>
            </a:lvl1pPr>
            <a:lvl2pPr>
              <a:defRPr b="0" i="0">
                <a:latin typeface="+mn-lt"/>
                <a:ea typeface="Open Sans" panose="020B0606030504020204" pitchFamily="34" charset="0"/>
                <a:cs typeface="Calibri" panose="020F0502020204030204" pitchFamily="34" charset="0"/>
              </a:defRPr>
            </a:lvl2pPr>
            <a:lvl3pPr>
              <a:defRPr b="0" i="0">
                <a:latin typeface="+mn-lt"/>
                <a:ea typeface="Open Sans" panose="020B0606030504020204" pitchFamily="34" charset="0"/>
                <a:cs typeface="Calibri" panose="020F0502020204030204" pitchFamily="34" charset="0"/>
              </a:defRPr>
            </a:lvl3pPr>
            <a:lvl4pPr>
              <a:defRPr b="0" i="0">
                <a:latin typeface="+mn-lt"/>
                <a:ea typeface="Open Sans" panose="020B0606030504020204" pitchFamily="34" charset="0"/>
                <a:cs typeface="Calibri" panose="020F0502020204030204" pitchFamily="34" charset="0"/>
              </a:defRPr>
            </a:lvl4pPr>
            <a:lvl5pPr>
              <a:defRPr b="0" i="0">
                <a:latin typeface="+mn-lt"/>
                <a:ea typeface="Open Sans" panose="020B0606030504020204" pitchFamily="34" charset="0"/>
                <a:cs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800B7E1B-B711-C54F-ABA6-6AA246CF474F}"/>
              </a:ext>
            </a:extLst>
          </p:cNvPr>
          <p:cNvSpPr>
            <a:spLocks noGrp="1"/>
          </p:cNvSpPr>
          <p:nvPr>
            <p:ph type="sldNum" sz="quarter" idx="12"/>
          </p:nvPr>
        </p:nvSpPr>
        <p:spPr/>
        <p:txBody>
          <a:bodyPr/>
          <a:lstStyle>
            <a:lvl1pPr>
              <a:defRPr>
                <a:solidFill>
                  <a:schemeClr val="bg1">
                    <a:lumMod val="50000"/>
                  </a:schemeClr>
                </a:solidFill>
              </a:defRPr>
            </a:lvl1pPr>
          </a:lstStyle>
          <a:p>
            <a:fld id="{40D13F2E-2B28-7C4F-BBA8-165E168C086A}" type="slidenum">
              <a:rPr lang="en-US" smtClean="0"/>
              <a:pPr/>
              <a:t>‹#›</a:t>
            </a:fld>
            <a:endParaRPr lang="en-US"/>
          </a:p>
        </p:txBody>
      </p:sp>
      <p:sp>
        <p:nvSpPr>
          <p:cNvPr id="8" name="Text Placeholder 8">
            <a:extLst>
              <a:ext uri="{FF2B5EF4-FFF2-40B4-BE49-F238E27FC236}">
                <a16:creationId xmlns:a16="http://schemas.microsoft.com/office/drawing/2014/main" id="{87FAED3E-CCD6-0647-B06F-A756C26D695C}"/>
              </a:ext>
            </a:extLst>
          </p:cNvPr>
          <p:cNvSpPr>
            <a:spLocks noGrp="1"/>
          </p:cNvSpPr>
          <p:nvPr>
            <p:ph type="body" sz="quarter" idx="13"/>
          </p:nvPr>
        </p:nvSpPr>
        <p:spPr>
          <a:xfrm>
            <a:off x="582435" y="2240472"/>
            <a:ext cx="6592109" cy="409066"/>
          </a:xfrm>
          <a:prstGeom prst="rect">
            <a:avLst/>
          </a:prstGeom>
        </p:spPr>
        <p:txBody>
          <a:bodyPr lIns="0" tIns="0" rIns="0" bIns="0">
            <a:noAutofit/>
          </a:bodyPr>
          <a:lstStyle>
            <a:lvl1pPr marL="0" indent="0" algn="l">
              <a:buNone/>
              <a:defRPr sz="1800" b="0" i="0" baseline="0">
                <a:solidFill>
                  <a:schemeClr val="bg1">
                    <a:lumMod val="50000"/>
                  </a:schemeClr>
                </a:solidFill>
                <a:latin typeface="+mn-lt"/>
                <a:ea typeface="Open Sans" panose="020B0606030504020204" pitchFamily="34" charset="0"/>
                <a:cs typeface="Calibri" panose="020F0502020204030204" pitchFamily="34" charset="0"/>
              </a:defRPr>
            </a:lvl1pPr>
          </a:lstStyle>
          <a:p>
            <a:pPr lvl="0"/>
            <a:r>
              <a:rPr lang="en-GB"/>
              <a:t>Click to edit Master text styles</a:t>
            </a:r>
          </a:p>
        </p:txBody>
      </p:sp>
    </p:spTree>
    <p:extLst>
      <p:ext uri="{BB962C8B-B14F-4D97-AF65-F5344CB8AC3E}">
        <p14:creationId xmlns:p14="http://schemas.microsoft.com/office/powerpoint/2010/main" val="3142637881"/>
      </p:ext>
    </p:extLst>
  </p:cSld>
  <p:clrMapOvr>
    <a:masterClrMapping/>
  </p:clrMapOvr>
  <p:transition spd="slow" advTm="25239">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8DC9A-AD59-D142-A629-7280B0C65D6A}"/>
              </a:ext>
            </a:extLst>
          </p:cNvPr>
          <p:cNvSpPr>
            <a:spLocks noGrp="1"/>
          </p:cNvSpPr>
          <p:nvPr>
            <p:ph type="title"/>
          </p:nvPr>
        </p:nvSpPr>
        <p:spPr>
          <a:xfrm>
            <a:off x="452747" y="316573"/>
            <a:ext cx="6592109" cy="682300"/>
          </a:xfrm>
        </p:spPr>
        <p:txBody>
          <a:bodyPr/>
          <a:lstStyle>
            <a:lvl1pPr>
              <a:defRPr b="0" i="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8ECED67-B517-D04D-8AF3-334FFFDD3D41}"/>
              </a:ext>
            </a:extLst>
          </p:cNvPr>
          <p:cNvSpPr>
            <a:spLocks noGrp="1"/>
          </p:cNvSpPr>
          <p:nvPr>
            <p:ph idx="1"/>
          </p:nvPr>
        </p:nvSpPr>
        <p:spPr>
          <a:xfrm>
            <a:off x="452747" y="1884537"/>
            <a:ext cx="6592109" cy="4296733"/>
          </a:xfrm>
        </p:spPr>
        <p:txBody>
          <a:bodyPr/>
          <a:lstStyle>
            <a:lvl1pPr>
              <a:defRPr b="0" i="0">
                <a:latin typeface="+mn-lt"/>
                <a:ea typeface="Open Sans" panose="020B0606030504020204" pitchFamily="34" charset="0"/>
                <a:cs typeface="Calibri" panose="020F0502020204030204" pitchFamily="34" charset="0"/>
              </a:defRPr>
            </a:lvl1pPr>
            <a:lvl2pPr>
              <a:defRPr b="0" i="0">
                <a:latin typeface="+mn-lt"/>
                <a:ea typeface="Open Sans" panose="020B0606030504020204" pitchFamily="34" charset="0"/>
                <a:cs typeface="Calibri" panose="020F0502020204030204" pitchFamily="34" charset="0"/>
              </a:defRPr>
            </a:lvl2pPr>
            <a:lvl3pPr>
              <a:defRPr b="0" i="0">
                <a:latin typeface="+mn-lt"/>
                <a:ea typeface="Open Sans" panose="020B0606030504020204" pitchFamily="34" charset="0"/>
                <a:cs typeface="Calibri" panose="020F0502020204030204" pitchFamily="34" charset="0"/>
              </a:defRPr>
            </a:lvl3pPr>
            <a:lvl4pPr>
              <a:defRPr b="0" i="0">
                <a:latin typeface="+mn-lt"/>
                <a:ea typeface="Open Sans" panose="020B0606030504020204" pitchFamily="34" charset="0"/>
                <a:cs typeface="Calibri" panose="020F0502020204030204" pitchFamily="34" charset="0"/>
              </a:defRPr>
            </a:lvl4pPr>
            <a:lvl5pPr>
              <a:defRPr b="0" i="0">
                <a:latin typeface="+mn-lt"/>
                <a:ea typeface="Open Sans" panose="020B0606030504020204" pitchFamily="34" charset="0"/>
                <a:cs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800B7E1B-B711-C54F-ABA6-6AA246CF474F}"/>
              </a:ext>
            </a:extLst>
          </p:cNvPr>
          <p:cNvSpPr>
            <a:spLocks noGrp="1"/>
          </p:cNvSpPr>
          <p:nvPr>
            <p:ph type="sldNum" sz="quarter" idx="12"/>
          </p:nvPr>
        </p:nvSpPr>
        <p:spPr/>
        <p:txBody>
          <a:bodyPr/>
          <a:lstStyle>
            <a:lvl1pPr>
              <a:defRPr>
                <a:solidFill>
                  <a:schemeClr val="bg1">
                    <a:lumMod val="50000"/>
                  </a:schemeClr>
                </a:solidFill>
              </a:defRPr>
            </a:lvl1pPr>
          </a:lstStyle>
          <a:p>
            <a:fld id="{40D13F2E-2B28-7C4F-BBA8-165E168C086A}" type="slidenum">
              <a:rPr lang="en-US" smtClean="0"/>
              <a:pPr/>
              <a:t>‹#›</a:t>
            </a:fld>
            <a:endParaRPr lang="en-US"/>
          </a:p>
        </p:txBody>
      </p:sp>
      <p:sp>
        <p:nvSpPr>
          <p:cNvPr id="8" name="Text Placeholder 8">
            <a:extLst>
              <a:ext uri="{FF2B5EF4-FFF2-40B4-BE49-F238E27FC236}">
                <a16:creationId xmlns:a16="http://schemas.microsoft.com/office/drawing/2014/main" id="{87FAED3E-CCD6-0647-B06F-A756C26D695C}"/>
              </a:ext>
            </a:extLst>
          </p:cNvPr>
          <p:cNvSpPr>
            <a:spLocks noGrp="1"/>
          </p:cNvSpPr>
          <p:nvPr>
            <p:ph type="body" sz="quarter" idx="13"/>
          </p:nvPr>
        </p:nvSpPr>
        <p:spPr>
          <a:xfrm>
            <a:off x="452747" y="1237172"/>
            <a:ext cx="6592109" cy="409066"/>
          </a:xfrm>
          <a:prstGeom prst="rect">
            <a:avLst/>
          </a:prstGeom>
        </p:spPr>
        <p:txBody>
          <a:bodyPr lIns="0" tIns="0" rIns="0" bIns="0">
            <a:noAutofit/>
          </a:bodyPr>
          <a:lstStyle>
            <a:lvl1pPr marL="0" indent="0" algn="l">
              <a:buNone/>
              <a:defRPr sz="1800" b="0" i="0" baseline="0">
                <a:solidFill>
                  <a:schemeClr val="bg1">
                    <a:lumMod val="50000"/>
                  </a:schemeClr>
                </a:solidFill>
                <a:latin typeface="+mn-lt"/>
                <a:ea typeface="Open Sans" panose="020B0606030504020204" pitchFamily="34" charset="0"/>
                <a:cs typeface="Calibri" panose="020F0502020204030204" pitchFamily="34" charset="0"/>
              </a:defRPr>
            </a:lvl1pPr>
          </a:lstStyle>
          <a:p>
            <a:pPr lvl="0"/>
            <a:r>
              <a:rPr lang="en-GB"/>
              <a:t>Click to edit Master text styles</a:t>
            </a:r>
          </a:p>
        </p:txBody>
      </p:sp>
      <p:sp>
        <p:nvSpPr>
          <p:cNvPr id="14" name="Oval 13">
            <a:extLst>
              <a:ext uri="{FF2B5EF4-FFF2-40B4-BE49-F238E27FC236}">
                <a16:creationId xmlns:a16="http://schemas.microsoft.com/office/drawing/2014/main" id="{EB565CBF-2000-B85D-9951-EB6E4CF746FC}"/>
              </a:ext>
            </a:extLst>
          </p:cNvPr>
          <p:cNvSpPr/>
          <p:nvPr userDrawn="1"/>
        </p:nvSpPr>
        <p:spPr>
          <a:xfrm>
            <a:off x="7391400" y="1485900"/>
            <a:ext cx="4254500" cy="4254500"/>
          </a:xfrm>
          <a:prstGeom prst="ellipse">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Tree>
    <p:extLst>
      <p:ext uri="{BB962C8B-B14F-4D97-AF65-F5344CB8AC3E}">
        <p14:creationId xmlns:p14="http://schemas.microsoft.com/office/powerpoint/2010/main" val="567249962"/>
      </p:ext>
    </p:extLst>
  </p:cSld>
  <p:clrMapOvr>
    <a:masterClrMapping/>
  </p:clrMapOvr>
  <p:transition spd="slow" advTm="25239">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8DC9A-AD59-D142-A629-7280B0C65D6A}"/>
              </a:ext>
            </a:extLst>
          </p:cNvPr>
          <p:cNvSpPr>
            <a:spLocks noGrp="1"/>
          </p:cNvSpPr>
          <p:nvPr>
            <p:ph type="title"/>
          </p:nvPr>
        </p:nvSpPr>
        <p:spPr>
          <a:xfrm>
            <a:off x="452747" y="316573"/>
            <a:ext cx="6592109" cy="682300"/>
          </a:xfrm>
        </p:spPr>
        <p:txBody>
          <a:bodyPr/>
          <a:lstStyle>
            <a:lvl1pPr>
              <a:defRPr b="0" i="0">
                <a:solidFill>
                  <a:schemeClr val="accent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8ECED67-B517-D04D-8AF3-334FFFDD3D41}"/>
              </a:ext>
            </a:extLst>
          </p:cNvPr>
          <p:cNvSpPr>
            <a:spLocks noGrp="1"/>
          </p:cNvSpPr>
          <p:nvPr>
            <p:ph idx="1"/>
          </p:nvPr>
        </p:nvSpPr>
        <p:spPr>
          <a:xfrm>
            <a:off x="452747" y="1884537"/>
            <a:ext cx="6592109" cy="4296733"/>
          </a:xfrm>
        </p:spPr>
        <p:txBody>
          <a:bodyPr/>
          <a:lstStyle>
            <a:lvl1pPr>
              <a:defRPr b="0" i="0">
                <a:latin typeface="+mn-lt"/>
                <a:ea typeface="Open Sans" panose="020B0606030504020204" pitchFamily="34" charset="0"/>
                <a:cs typeface="Calibri" panose="020F0502020204030204" pitchFamily="34" charset="0"/>
              </a:defRPr>
            </a:lvl1pPr>
            <a:lvl2pPr>
              <a:defRPr b="0" i="0">
                <a:latin typeface="+mn-lt"/>
                <a:ea typeface="Open Sans" panose="020B0606030504020204" pitchFamily="34" charset="0"/>
                <a:cs typeface="Calibri" panose="020F0502020204030204" pitchFamily="34" charset="0"/>
              </a:defRPr>
            </a:lvl2pPr>
            <a:lvl3pPr>
              <a:defRPr b="0" i="0">
                <a:latin typeface="+mn-lt"/>
                <a:ea typeface="Open Sans" panose="020B0606030504020204" pitchFamily="34" charset="0"/>
                <a:cs typeface="Calibri" panose="020F0502020204030204" pitchFamily="34" charset="0"/>
              </a:defRPr>
            </a:lvl3pPr>
            <a:lvl4pPr>
              <a:defRPr b="0" i="0">
                <a:latin typeface="+mn-lt"/>
                <a:ea typeface="Open Sans" panose="020B0606030504020204" pitchFamily="34" charset="0"/>
                <a:cs typeface="Calibri" panose="020F0502020204030204" pitchFamily="34" charset="0"/>
              </a:defRPr>
            </a:lvl4pPr>
            <a:lvl5pPr>
              <a:defRPr b="0" i="0">
                <a:latin typeface="+mn-lt"/>
                <a:ea typeface="Open Sans" panose="020B0606030504020204" pitchFamily="34" charset="0"/>
                <a:cs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800B7E1B-B711-C54F-ABA6-6AA246CF474F}"/>
              </a:ext>
            </a:extLst>
          </p:cNvPr>
          <p:cNvSpPr>
            <a:spLocks noGrp="1"/>
          </p:cNvSpPr>
          <p:nvPr>
            <p:ph type="sldNum" sz="quarter" idx="12"/>
          </p:nvPr>
        </p:nvSpPr>
        <p:spPr/>
        <p:txBody>
          <a:bodyPr/>
          <a:lstStyle/>
          <a:p>
            <a:fld id="{40D13F2E-2B28-7C4F-BBA8-165E168C086A}" type="slidenum">
              <a:rPr lang="en-US" smtClean="0"/>
              <a:t>‹#›</a:t>
            </a:fld>
            <a:endParaRPr lang="en-US"/>
          </a:p>
        </p:txBody>
      </p:sp>
      <p:sp>
        <p:nvSpPr>
          <p:cNvPr id="8" name="Text Placeholder 8">
            <a:extLst>
              <a:ext uri="{FF2B5EF4-FFF2-40B4-BE49-F238E27FC236}">
                <a16:creationId xmlns:a16="http://schemas.microsoft.com/office/drawing/2014/main" id="{87FAED3E-CCD6-0647-B06F-A756C26D695C}"/>
              </a:ext>
            </a:extLst>
          </p:cNvPr>
          <p:cNvSpPr>
            <a:spLocks noGrp="1"/>
          </p:cNvSpPr>
          <p:nvPr>
            <p:ph type="body" sz="quarter" idx="13"/>
          </p:nvPr>
        </p:nvSpPr>
        <p:spPr>
          <a:xfrm>
            <a:off x="452747" y="1237172"/>
            <a:ext cx="6592109" cy="409066"/>
          </a:xfrm>
          <a:prstGeom prst="rect">
            <a:avLst/>
          </a:prstGeom>
        </p:spPr>
        <p:txBody>
          <a:bodyPr lIns="0" tIns="0" rIns="0" bIns="0">
            <a:noAutofit/>
          </a:bodyPr>
          <a:lstStyle>
            <a:lvl1pPr marL="0" indent="0" algn="l">
              <a:buNone/>
              <a:defRPr sz="1800" b="0" i="0" baseline="0">
                <a:solidFill>
                  <a:schemeClr val="bg1">
                    <a:lumMod val="50000"/>
                  </a:schemeClr>
                </a:solidFill>
                <a:latin typeface="+mn-lt"/>
                <a:ea typeface="Open Sans" panose="020B0606030504020204" pitchFamily="34" charset="0"/>
                <a:cs typeface="Calibri" panose="020F0502020204030204" pitchFamily="34" charset="0"/>
              </a:defRPr>
            </a:lvl1pPr>
          </a:lstStyle>
          <a:p>
            <a:pPr lvl="0"/>
            <a:r>
              <a:rPr lang="en-GB"/>
              <a:t>Click to edit Master text styles</a:t>
            </a:r>
          </a:p>
        </p:txBody>
      </p:sp>
    </p:spTree>
    <p:extLst>
      <p:ext uri="{BB962C8B-B14F-4D97-AF65-F5344CB8AC3E}">
        <p14:creationId xmlns:p14="http://schemas.microsoft.com/office/powerpoint/2010/main" val="1126341300"/>
      </p:ext>
    </p:extLst>
  </p:cSld>
  <p:clrMapOvr>
    <a:masterClrMapping/>
  </p:clrMapOvr>
  <p:transition spd="slow" advTm="25239">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EBD0-6B00-454E-ADD1-4D98757BBF25}"/>
              </a:ext>
            </a:extLst>
          </p:cNvPr>
          <p:cNvSpPr>
            <a:spLocks noGrp="1"/>
          </p:cNvSpPr>
          <p:nvPr>
            <p:ph type="title"/>
          </p:nvPr>
        </p:nvSpPr>
        <p:spPr>
          <a:xfrm>
            <a:off x="452747" y="1142118"/>
            <a:ext cx="9791770" cy="682300"/>
          </a:xfrm>
        </p:spPr>
        <p:txBody>
          <a:bodyPr/>
          <a:lstStyle>
            <a:lvl1pPr>
              <a:defRPr b="0" i="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CF136AC-DF09-A248-8494-24E9C52A84DE}"/>
              </a:ext>
            </a:extLst>
          </p:cNvPr>
          <p:cNvSpPr>
            <a:spLocks noGrp="1"/>
          </p:cNvSpPr>
          <p:nvPr>
            <p:ph sz="half" idx="1"/>
          </p:nvPr>
        </p:nvSpPr>
        <p:spPr>
          <a:xfrm>
            <a:off x="452747" y="1825625"/>
            <a:ext cx="5510002" cy="4351338"/>
          </a:xfrm>
        </p:spPr>
        <p:txBody>
          <a:bodyPr/>
          <a:lstStyle>
            <a:lvl1pPr>
              <a:defRPr b="0" i="0"/>
            </a:lvl1pPr>
            <a:lvl2pPr>
              <a:defRPr b="0" i="0"/>
            </a:lvl2pPr>
            <a:lvl3pPr>
              <a:defRPr b="0" i="0"/>
            </a:lvl3pPr>
            <a:lvl4pPr>
              <a:defRPr b="0" i="0"/>
            </a:lvl4pPr>
            <a:lvl5pPr>
              <a:defRPr b="0" i="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AB56938-00E9-004B-B7F6-D6A7E22B0B5D}"/>
              </a:ext>
            </a:extLst>
          </p:cNvPr>
          <p:cNvSpPr>
            <a:spLocks noGrp="1"/>
          </p:cNvSpPr>
          <p:nvPr>
            <p:ph sz="half" idx="2"/>
          </p:nvPr>
        </p:nvSpPr>
        <p:spPr>
          <a:xfrm>
            <a:off x="6172199" y="1825625"/>
            <a:ext cx="5567053" cy="4351338"/>
          </a:xfrm>
        </p:spPr>
        <p:txBody>
          <a:bodyPr/>
          <a:lstStyle>
            <a:lvl1pPr>
              <a:defRPr b="0" i="0"/>
            </a:lvl1pPr>
            <a:lvl2pPr>
              <a:defRPr b="0" i="0"/>
            </a:lvl2pPr>
            <a:lvl3pPr>
              <a:defRPr b="0" i="0"/>
            </a:lvl3pPr>
            <a:lvl4pPr>
              <a:defRPr b="0" i="0"/>
            </a:lvl4pPr>
            <a:lvl5pPr>
              <a:defRPr b="0" i="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DD887C45-DFF3-834E-84FD-224A1F71C620}"/>
              </a:ext>
            </a:extLst>
          </p:cNvPr>
          <p:cNvSpPr>
            <a:spLocks noGrp="1"/>
          </p:cNvSpPr>
          <p:nvPr>
            <p:ph type="sldNum" sz="quarter" idx="12"/>
          </p:nvPr>
        </p:nvSpPr>
        <p:spPr/>
        <p:txBody>
          <a:bodyPr/>
          <a:lstStyle/>
          <a:p>
            <a:fld id="{40D13F2E-2B28-7C4F-BBA8-165E168C086A}" type="slidenum">
              <a:rPr lang="en-US" smtClean="0"/>
              <a:t>‹#›</a:t>
            </a:fld>
            <a:endParaRPr lang="en-US"/>
          </a:p>
        </p:txBody>
      </p:sp>
    </p:spTree>
    <p:extLst>
      <p:ext uri="{BB962C8B-B14F-4D97-AF65-F5344CB8AC3E}">
        <p14:creationId xmlns:p14="http://schemas.microsoft.com/office/powerpoint/2010/main" val="1250038238"/>
      </p:ext>
    </p:extLst>
  </p:cSld>
  <p:clrMapOvr>
    <a:masterClrMapping/>
  </p:clrMapOvr>
  <p:transition spd="slow" advTm="25239">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9B5E34F-6913-E445-A1DE-BA979A33B8A1}"/>
              </a:ext>
            </a:extLst>
          </p:cNvPr>
          <p:cNvSpPr>
            <a:spLocks noGrp="1"/>
          </p:cNvSpPr>
          <p:nvPr>
            <p:ph type="sldNum" sz="quarter" idx="12"/>
          </p:nvPr>
        </p:nvSpPr>
        <p:spPr/>
        <p:txBody>
          <a:bodyPr/>
          <a:lstStyle/>
          <a:p>
            <a:fld id="{40D13F2E-2B28-7C4F-BBA8-165E168C086A}" type="slidenum">
              <a:rPr lang="en-US" smtClean="0"/>
              <a:t>‹#›</a:t>
            </a:fld>
            <a:endParaRPr lang="en-US"/>
          </a:p>
        </p:txBody>
      </p:sp>
    </p:spTree>
    <p:extLst>
      <p:ext uri="{BB962C8B-B14F-4D97-AF65-F5344CB8AC3E}">
        <p14:creationId xmlns:p14="http://schemas.microsoft.com/office/powerpoint/2010/main" val="523524542"/>
      </p:ext>
    </p:extLst>
  </p:cSld>
  <p:clrMapOvr>
    <a:masterClrMapping/>
  </p:clrMapOvr>
  <p:transition spd="slow" advTm="25239">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8DC9A-AD59-D142-A629-7280B0C65D6A}"/>
              </a:ext>
            </a:extLst>
          </p:cNvPr>
          <p:cNvSpPr>
            <a:spLocks noGrp="1"/>
          </p:cNvSpPr>
          <p:nvPr>
            <p:ph type="title"/>
          </p:nvPr>
        </p:nvSpPr>
        <p:spPr>
          <a:xfrm>
            <a:off x="452747" y="1038453"/>
            <a:ext cx="9791770" cy="682300"/>
          </a:xfrm>
        </p:spPr>
        <p:txBody>
          <a:bodyPr/>
          <a:lstStyle>
            <a:lvl1pPr>
              <a:defRPr b="0" i="0"/>
            </a:lvl1pPr>
          </a:lstStyle>
          <a:p>
            <a:r>
              <a:rPr lang="en-US"/>
              <a:t>Click to edit Master title style</a:t>
            </a:r>
          </a:p>
        </p:txBody>
      </p:sp>
      <p:sp>
        <p:nvSpPr>
          <p:cNvPr id="3" name="Content Placeholder 2">
            <a:extLst>
              <a:ext uri="{FF2B5EF4-FFF2-40B4-BE49-F238E27FC236}">
                <a16:creationId xmlns:a16="http://schemas.microsoft.com/office/drawing/2014/main" id="{88ECED67-B517-D04D-8AF3-334FFFDD3D41}"/>
              </a:ext>
            </a:extLst>
          </p:cNvPr>
          <p:cNvSpPr>
            <a:spLocks noGrp="1"/>
          </p:cNvSpPr>
          <p:nvPr>
            <p:ph idx="1"/>
          </p:nvPr>
        </p:nvSpPr>
        <p:spPr>
          <a:xfrm>
            <a:off x="452747" y="1884537"/>
            <a:ext cx="6846269" cy="4296733"/>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00B7E1B-B711-C54F-ABA6-6AA246CF474F}"/>
              </a:ext>
            </a:extLst>
          </p:cNvPr>
          <p:cNvSpPr>
            <a:spLocks noGrp="1"/>
          </p:cNvSpPr>
          <p:nvPr>
            <p:ph type="sldNum" sz="quarter" idx="12"/>
          </p:nvPr>
        </p:nvSpPr>
        <p:spPr>
          <a:xfrm>
            <a:off x="10754315" y="6356350"/>
            <a:ext cx="984938" cy="365125"/>
          </a:xfrm>
          <a:prstGeom prst="rect">
            <a:avLst/>
          </a:prstGeom>
        </p:spPr>
        <p:txBody>
          <a:bodyPr/>
          <a:lstStyle/>
          <a:p>
            <a:fld id="{40D13F2E-2B28-7C4F-BBA8-165E168C086A}" type="slidenum">
              <a:rPr lang="en-US" smtClean="0"/>
              <a:t>‹#›</a:t>
            </a:fld>
            <a:endParaRPr lang="en-US"/>
          </a:p>
        </p:txBody>
      </p:sp>
    </p:spTree>
    <p:extLst>
      <p:ext uri="{BB962C8B-B14F-4D97-AF65-F5344CB8AC3E}">
        <p14:creationId xmlns:p14="http://schemas.microsoft.com/office/powerpoint/2010/main" val="1290137942"/>
      </p:ext>
    </p:extLst>
  </p:cSld>
  <p:clrMapOvr>
    <a:masterClrMapping/>
  </p:clrMapOvr>
  <p:transition spd="slow" advTm="25239">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Rounded Corners 7">
            <a:extLst>
              <a:ext uri="{FF2B5EF4-FFF2-40B4-BE49-F238E27FC236}">
                <a16:creationId xmlns:a16="http://schemas.microsoft.com/office/drawing/2014/main" id="{EE1351BB-DC26-BDEE-9171-2EFCEF58D9E8}"/>
              </a:ext>
            </a:extLst>
          </p:cNvPr>
          <p:cNvSpPr/>
          <p:nvPr/>
        </p:nvSpPr>
        <p:spPr>
          <a:xfrm>
            <a:off x="235208" y="317164"/>
            <a:ext cx="11721583" cy="5974152"/>
          </a:xfrm>
          <a:prstGeom prst="roundRect">
            <a:avLst>
              <a:gd name="adj" fmla="val 54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
        <p:nvSpPr>
          <p:cNvPr id="2" name="Title Placeholder 1">
            <a:extLst>
              <a:ext uri="{FF2B5EF4-FFF2-40B4-BE49-F238E27FC236}">
                <a16:creationId xmlns:a16="http://schemas.microsoft.com/office/drawing/2014/main" id="{B9EDF2BA-C7AF-DD44-88C4-7C83767EC965}"/>
              </a:ext>
            </a:extLst>
          </p:cNvPr>
          <p:cNvSpPr>
            <a:spLocks noGrp="1"/>
          </p:cNvSpPr>
          <p:nvPr>
            <p:ph type="title"/>
          </p:nvPr>
        </p:nvSpPr>
        <p:spPr>
          <a:xfrm>
            <a:off x="962545" y="1489390"/>
            <a:ext cx="9791770" cy="6823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4A85468-F060-FD41-931B-5B8295745B25}"/>
              </a:ext>
            </a:extLst>
          </p:cNvPr>
          <p:cNvSpPr>
            <a:spLocks noGrp="1"/>
          </p:cNvSpPr>
          <p:nvPr>
            <p:ph type="body" idx="1"/>
          </p:nvPr>
        </p:nvSpPr>
        <p:spPr>
          <a:xfrm>
            <a:off x="962545" y="2467542"/>
            <a:ext cx="11286506" cy="488654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05A4CCCC-2D54-3A4F-A6DD-14DB92575BB5}"/>
              </a:ext>
            </a:extLst>
          </p:cNvPr>
          <p:cNvSpPr>
            <a:spLocks noGrp="1"/>
          </p:cNvSpPr>
          <p:nvPr>
            <p:ph type="sldNum" sz="quarter" idx="4"/>
          </p:nvPr>
        </p:nvSpPr>
        <p:spPr>
          <a:xfrm>
            <a:off x="11060671" y="6358864"/>
            <a:ext cx="984938" cy="365125"/>
          </a:xfrm>
          <a:prstGeom prst="rect">
            <a:avLst/>
          </a:prstGeom>
        </p:spPr>
        <p:txBody>
          <a:bodyPr vert="horz" lIns="91440" tIns="45720" rIns="91440" bIns="45720" rtlCol="0" anchor="ctr"/>
          <a:lstStyle>
            <a:lvl1pPr algn="r">
              <a:defRPr sz="1100" b="0" i="0" baseline="0">
                <a:solidFill>
                  <a:schemeClr val="tx1">
                    <a:tint val="75000"/>
                  </a:schemeClr>
                </a:solidFill>
                <a:latin typeface="+mn-lt"/>
              </a:defRPr>
            </a:lvl1pPr>
          </a:lstStyle>
          <a:p>
            <a:fld id="{40D13F2E-2B28-7C4F-BBA8-165E168C086A}" type="slidenum">
              <a:rPr lang="en-US" smtClean="0"/>
              <a:pPr/>
              <a:t>‹#›</a:t>
            </a:fld>
            <a:endParaRPr lang="en-US"/>
          </a:p>
        </p:txBody>
      </p:sp>
      <p:sp>
        <p:nvSpPr>
          <p:cNvPr id="5" name="Footer Placeholder 2">
            <a:extLst>
              <a:ext uri="{FF2B5EF4-FFF2-40B4-BE49-F238E27FC236}">
                <a16:creationId xmlns:a16="http://schemas.microsoft.com/office/drawing/2014/main" id="{D5AFB585-5210-093B-982F-644F3271ABCD}"/>
              </a:ext>
            </a:extLst>
          </p:cNvPr>
          <p:cNvSpPr txBox="1">
            <a:spLocks/>
          </p:cNvSpPr>
          <p:nvPr userDrawn="1"/>
        </p:nvSpPr>
        <p:spPr>
          <a:xfrm>
            <a:off x="235208" y="6404605"/>
            <a:ext cx="1766155" cy="365125"/>
          </a:xfrm>
          <a:prstGeom prst="rect">
            <a:avLst/>
          </a:prstGeom>
        </p:spPr>
        <p:txBody>
          <a:bodyPr/>
          <a:lstStyle>
            <a:defPPr>
              <a:defRPr lang="en-US"/>
            </a:defPPr>
            <a:lvl1pPr marL="0" algn="l" defTabSz="914400" rtl="0" eaLnBrk="1" latinLnBrk="0" hangingPunct="1">
              <a:defRPr sz="105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0" i="0">
                <a:latin typeface="+mn-lt"/>
              </a:rPr>
              <a:t>© Align Senior Care 2023</a:t>
            </a:r>
          </a:p>
        </p:txBody>
      </p:sp>
    </p:spTree>
    <p:extLst>
      <p:ext uri="{BB962C8B-B14F-4D97-AF65-F5344CB8AC3E}">
        <p14:creationId xmlns:p14="http://schemas.microsoft.com/office/powerpoint/2010/main" val="2184661379"/>
      </p:ext>
    </p:extLst>
  </p:cSld>
  <p:clrMap bg1="lt1" tx1="dk1" bg2="lt2" tx2="dk2" accent1="accent1" accent2="accent2" accent3="accent3" accent4="accent4" accent5="accent5" accent6="accent6" hlink="hlink" folHlink="folHlink"/>
  <p:sldLayoutIdLst>
    <p:sldLayoutId id="2147483702" r:id="rId1"/>
    <p:sldLayoutId id="2147483714" r:id="rId2"/>
    <p:sldLayoutId id="2147483715" r:id="rId3"/>
    <p:sldLayoutId id="2147483716" r:id="rId4"/>
    <p:sldLayoutId id="2147483717" r:id="rId5"/>
    <p:sldLayoutId id="2147483718" r:id="rId6"/>
    <p:sldLayoutId id="2147483719" r:id="rId7"/>
    <p:sldLayoutId id="2147483724" r:id="rId8"/>
    <p:sldLayoutId id="2147483656" r:id="rId9"/>
  </p:sldLayoutIdLst>
  <p:transition spd="slow" advTm="25239">
    <p:push dir="u"/>
  </p:transition>
  <p:hf hdr="0"/>
  <p:txStyles>
    <p:titleStyle>
      <a:lvl1pPr algn="l" defTabSz="914400" rtl="0" eaLnBrk="1" latinLnBrk="0" hangingPunct="1">
        <a:lnSpc>
          <a:spcPct val="90000"/>
        </a:lnSpc>
        <a:spcBef>
          <a:spcPct val="0"/>
        </a:spcBef>
        <a:buNone/>
        <a:defRPr sz="3200" b="0" i="0" kern="1200" baseline="0">
          <a:solidFill>
            <a:schemeClr val="bg1">
              <a:lumMod val="50000"/>
            </a:schemeClr>
          </a:solidFill>
          <a:latin typeface="+mj-lt"/>
          <a:ea typeface="Open Sans" panose="020B0606030504020204" pitchFamily="34" charset="0"/>
          <a:cs typeface="Calibri" panose="020F0502020204030204" pitchFamily="34" charset="0"/>
        </a:defRPr>
      </a:lvl1pPr>
    </p:titleStyle>
    <p:bodyStyle>
      <a:lvl1pPr marL="0" indent="0" algn="l" defTabSz="914400" rtl="0" eaLnBrk="1" latinLnBrk="0" hangingPunct="1">
        <a:lnSpc>
          <a:spcPct val="90000"/>
        </a:lnSpc>
        <a:spcBef>
          <a:spcPts val="1000"/>
        </a:spcBef>
        <a:buFontTx/>
        <a:buNone/>
        <a:defRPr sz="2200" b="0" i="0" kern="1200" baseline="0">
          <a:solidFill>
            <a:schemeClr val="bg1">
              <a:lumMod val="50000"/>
            </a:schemeClr>
          </a:solidFill>
          <a:latin typeface="+mn-lt"/>
          <a:ea typeface="Open Sans" panose="020B0606030504020204" pitchFamily="34" charset="0"/>
          <a:cs typeface="Calibri" panose="020F050202020403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b="0" i="0" kern="1200" baseline="0">
          <a:solidFill>
            <a:schemeClr val="bg1">
              <a:lumMod val="50000"/>
            </a:schemeClr>
          </a:solidFill>
          <a:latin typeface="+mn-lt"/>
          <a:ea typeface="Open Sans" panose="020B0606030504020204" pitchFamily="34" charset="0"/>
          <a:cs typeface="Calibri" panose="020F0502020204030204" pitchFamily="34" charset="0"/>
        </a:defRPr>
      </a:lvl2pPr>
      <a:lvl3pPr marL="1143000" indent="-228600" algn="l" defTabSz="914400" rtl="0" eaLnBrk="1" latinLnBrk="0" hangingPunct="1">
        <a:lnSpc>
          <a:spcPct val="90000"/>
        </a:lnSpc>
        <a:spcBef>
          <a:spcPts val="500"/>
        </a:spcBef>
        <a:buClr>
          <a:schemeClr val="accent1"/>
        </a:buClr>
        <a:buSzPct val="60000"/>
        <a:buFont typeface="Courier New" panose="02070309020205020404" pitchFamily="49" charset="0"/>
        <a:buChar char="o"/>
        <a:defRPr sz="2000" b="0" i="0" kern="1200" baseline="0">
          <a:solidFill>
            <a:schemeClr val="bg1">
              <a:lumMod val="50000"/>
            </a:schemeClr>
          </a:solidFill>
          <a:latin typeface="+mn-lt"/>
          <a:ea typeface="Open Sans" panose="020B0606030504020204" pitchFamily="34" charset="0"/>
          <a:cs typeface="Calibri" panose="020F050202020403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b="0" i="0" kern="1200" baseline="0">
          <a:solidFill>
            <a:schemeClr val="bg1">
              <a:lumMod val="50000"/>
            </a:schemeClr>
          </a:solidFill>
          <a:latin typeface="+mn-lt"/>
          <a:ea typeface="Open Sans" panose="020B0606030504020204" pitchFamily="34" charset="0"/>
          <a:cs typeface="Calibri" panose="020F0502020204030204" pitchFamily="34" charset="0"/>
        </a:defRPr>
      </a:lvl4pPr>
      <a:lvl5pPr marL="2057400" indent="-228600" algn="l" defTabSz="914400" rtl="0" eaLnBrk="1" latinLnBrk="0" hangingPunct="1">
        <a:lnSpc>
          <a:spcPct val="90000"/>
        </a:lnSpc>
        <a:spcBef>
          <a:spcPts val="500"/>
        </a:spcBef>
        <a:buClr>
          <a:schemeClr val="accent1"/>
        </a:buClr>
        <a:buSzPct val="60000"/>
        <a:buFont typeface="Courier New" panose="02070309020205020404" pitchFamily="49" charset="0"/>
        <a:buChar char="o"/>
        <a:defRPr sz="1600" b="0" i="0" kern="1200" baseline="0">
          <a:solidFill>
            <a:schemeClr val="bg1">
              <a:lumMod val="50000"/>
            </a:schemeClr>
          </a:solidFill>
          <a:latin typeface="+mn-lt"/>
          <a:ea typeface="Open Sans" panose="020B060603050402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Rounded Corners 7">
            <a:extLst>
              <a:ext uri="{FF2B5EF4-FFF2-40B4-BE49-F238E27FC236}">
                <a16:creationId xmlns:a16="http://schemas.microsoft.com/office/drawing/2014/main" id="{EE1351BB-DC26-BDEE-9171-2EFCEF58D9E8}"/>
              </a:ext>
            </a:extLst>
          </p:cNvPr>
          <p:cNvSpPr/>
          <p:nvPr/>
        </p:nvSpPr>
        <p:spPr>
          <a:xfrm>
            <a:off x="235208" y="317164"/>
            <a:ext cx="11721583" cy="5974152"/>
          </a:xfrm>
          <a:prstGeom prst="roundRect">
            <a:avLst>
              <a:gd name="adj" fmla="val 54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
        <p:nvSpPr>
          <p:cNvPr id="2" name="Title Placeholder 1">
            <a:extLst>
              <a:ext uri="{FF2B5EF4-FFF2-40B4-BE49-F238E27FC236}">
                <a16:creationId xmlns:a16="http://schemas.microsoft.com/office/drawing/2014/main" id="{B9EDF2BA-C7AF-DD44-88C4-7C83767EC965}"/>
              </a:ext>
            </a:extLst>
          </p:cNvPr>
          <p:cNvSpPr>
            <a:spLocks noGrp="1"/>
          </p:cNvSpPr>
          <p:nvPr>
            <p:ph type="title"/>
          </p:nvPr>
        </p:nvSpPr>
        <p:spPr>
          <a:xfrm>
            <a:off x="962545" y="1489390"/>
            <a:ext cx="9791770" cy="6823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4A85468-F060-FD41-931B-5B8295745B25}"/>
              </a:ext>
            </a:extLst>
          </p:cNvPr>
          <p:cNvSpPr>
            <a:spLocks noGrp="1"/>
          </p:cNvSpPr>
          <p:nvPr>
            <p:ph type="body" idx="1"/>
          </p:nvPr>
        </p:nvSpPr>
        <p:spPr>
          <a:xfrm>
            <a:off x="962545" y="2467542"/>
            <a:ext cx="11286506" cy="488654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05A4CCCC-2D54-3A4F-A6DD-14DB92575BB5}"/>
              </a:ext>
            </a:extLst>
          </p:cNvPr>
          <p:cNvSpPr>
            <a:spLocks noGrp="1"/>
          </p:cNvSpPr>
          <p:nvPr>
            <p:ph type="sldNum" sz="quarter" idx="4"/>
          </p:nvPr>
        </p:nvSpPr>
        <p:spPr>
          <a:xfrm>
            <a:off x="11060671" y="6358864"/>
            <a:ext cx="984938" cy="365125"/>
          </a:xfrm>
          <a:prstGeom prst="rect">
            <a:avLst/>
          </a:prstGeom>
        </p:spPr>
        <p:txBody>
          <a:bodyPr vert="horz" lIns="91440" tIns="45720" rIns="91440" bIns="45720" rtlCol="0" anchor="ctr"/>
          <a:lstStyle>
            <a:lvl1pPr algn="r">
              <a:defRPr sz="1100" b="0" i="0" baseline="0">
                <a:solidFill>
                  <a:schemeClr val="tx1">
                    <a:tint val="75000"/>
                  </a:schemeClr>
                </a:solidFill>
                <a:latin typeface="+mn-lt"/>
              </a:defRPr>
            </a:lvl1pPr>
          </a:lstStyle>
          <a:p>
            <a:fld id="{40D13F2E-2B28-7C4F-BBA8-165E168C086A}" type="slidenum">
              <a:rPr lang="en-US" smtClean="0"/>
              <a:pPr/>
              <a:t>‹#›</a:t>
            </a:fld>
            <a:endParaRPr lang="en-US"/>
          </a:p>
        </p:txBody>
      </p:sp>
      <p:sp>
        <p:nvSpPr>
          <p:cNvPr id="5" name="Footer Placeholder 2">
            <a:extLst>
              <a:ext uri="{FF2B5EF4-FFF2-40B4-BE49-F238E27FC236}">
                <a16:creationId xmlns:a16="http://schemas.microsoft.com/office/drawing/2014/main" id="{D5AFB585-5210-093B-982F-644F3271ABCD}"/>
              </a:ext>
            </a:extLst>
          </p:cNvPr>
          <p:cNvSpPr txBox="1">
            <a:spLocks/>
          </p:cNvSpPr>
          <p:nvPr userDrawn="1"/>
        </p:nvSpPr>
        <p:spPr>
          <a:xfrm>
            <a:off x="235208" y="6404605"/>
            <a:ext cx="2117848" cy="365125"/>
          </a:xfrm>
          <a:prstGeom prst="rect">
            <a:avLst/>
          </a:prstGeom>
        </p:spPr>
        <p:txBody>
          <a:bodyPr/>
          <a:lstStyle>
            <a:defPPr>
              <a:defRPr lang="en-US"/>
            </a:defPPr>
            <a:lvl1pPr marL="0" algn="l" defTabSz="914400" rtl="0" eaLnBrk="1" latinLnBrk="0" hangingPunct="1">
              <a:defRPr sz="105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0" i="0">
                <a:latin typeface="+mn-lt"/>
              </a:rPr>
              <a:t>© LifeWorks Advantage 2023</a:t>
            </a:r>
          </a:p>
        </p:txBody>
      </p:sp>
    </p:spTree>
    <p:extLst>
      <p:ext uri="{BB962C8B-B14F-4D97-AF65-F5344CB8AC3E}">
        <p14:creationId xmlns:p14="http://schemas.microsoft.com/office/powerpoint/2010/main" val="2184661379"/>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Lst>
  <p:transition spd="slow" advTm="25239">
    <p:push dir="u"/>
  </p:transition>
  <p:hf hdr="0"/>
  <p:txStyles>
    <p:titleStyle>
      <a:lvl1pPr algn="l" defTabSz="914400" rtl="0" eaLnBrk="1" latinLnBrk="0" hangingPunct="1">
        <a:lnSpc>
          <a:spcPct val="90000"/>
        </a:lnSpc>
        <a:spcBef>
          <a:spcPct val="0"/>
        </a:spcBef>
        <a:buNone/>
        <a:defRPr sz="3200" b="0" i="0" kern="1200" baseline="0">
          <a:solidFill>
            <a:schemeClr val="bg1">
              <a:lumMod val="50000"/>
            </a:schemeClr>
          </a:solidFill>
          <a:latin typeface="+mj-lt"/>
          <a:ea typeface="Open Sans" panose="020B0606030504020204" pitchFamily="34" charset="0"/>
          <a:cs typeface="Calibri" panose="020F0502020204030204" pitchFamily="34" charset="0"/>
        </a:defRPr>
      </a:lvl1pPr>
    </p:titleStyle>
    <p:bodyStyle>
      <a:lvl1pPr marL="0" indent="0" algn="l" defTabSz="914400" rtl="0" eaLnBrk="1" latinLnBrk="0" hangingPunct="1">
        <a:lnSpc>
          <a:spcPct val="90000"/>
        </a:lnSpc>
        <a:spcBef>
          <a:spcPts val="1000"/>
        </a:spcBef>
        <a:buFontTx/>
        <a:buNone/>
        <a:defRPr sz="2200" b="0" i="0" kern="1200" baseline="0">
          <a:solidFill>
            <a:schemeClr val="bg1">
              <a:lumMod val="50000"/>
            </a:schemeClr>
          </a:solidFill>
          <a:latin typeface="+mn-lt"/>
          <a:ea typeface="Open Sans" panose="020B0606030504020204" pitchFamily="34" charset="0"/>
          <a:cs typeface="Calibri" panose="020F050202020403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b="0" i="0" kern="1200" baseline="0">
          <a:solidFill>
            <a:schemeClr val="bg1">
              <a:lumMod val="50000"/>
            </a:schemeClr>
          </a:solidFill>
          <a:latin typeface="+mn-lt"/>
          <a:ea typeface="Open Sans" panose="020B0606030504020204" pitchFamily="34" charset="0"/>
          <a:cs typeface="Calibri" panose="020F0502020204030204" pitchFamily="34" charset="0"/>
        </a:defRPr>
      </a:lvl2pPr>
      <a:lvl3pPr marL="1143000" indent="-228600" algn="l" defTabSz="914400" rtl="0" eaLnBrk="1" latinLnBrk="0" hangingPunct="1">
        <a:lnSpc>
          <a:spcPct val="90000"/>
        </a:lnSpc>
        <a:spcBef>
          <a:spcPts val="500"/>
        </a:spcBef>
        <a:buClr>
          <a:schemeClr val="accent1"/>
        </a:buClr>
        <a:buSzPct val="60000"/>
        <a:buFont typeface="Courier New" panose="02070309020205020404" pitchFamily="49" charset="0"/>
        <a:buChar char="o"/>
        <a:defRPr sz="2000" b="0" i="0" kern="1200" baseline="0">
          <a:solidFill>
            <a:schemeClr val="bg1">
              <a:lumMod val="50000"/>
            </a:schemeClr>
          </a:solidFill>
          <a:latin typeface="+mn-lt"/>
          <a:ea typeface="Open Sans" panose="020B0606030504020204" pitchFamily="34" charset="0"/>
          <a:cs typeface="Calibri" panose="020F050202020403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b="0" i="0" kern="1200" baseline="0">
          <a:solidFill>
            <a:schemeClr val="bg1">
              <a:lumMod val="50000"/>
            </a:schemeClr>
          </a:solidFill>
          <a:latin typeface="+mn-lt"/>
          <a:ea typeface="Open Sans" panose="020B0606030504020204" pitchFamily="34" charset="0"/>
          <a:cs typeface="Calibri" panose="020F0502020204030204" pitchFamily="34" charset="0"/>
        </a:defRPr>
      </a:lvl4pPr>
      <a:lvl5pPr marL="2057400" indent="-228600" algn="l" defTabSz="914400" rtl="0" eaLnBrk="1" latinLnBrk="0" hangingPunct="1">
        <a:lnSpc>
          <a:spcPct val="90000"/>
        </a:lnSpc>
        <a:spcBef>
          <a:spcPts val="500"/>
        </a:spcBef>
        <a:buClr>
          <a:schemeClr val="accent1"/>
        </a:buClr>
        <a:buSzPct val="60000"/>
        <a:buFont typeface="Courier New" panose="02070309020205020404" pitchFamily="49" charset="0"/>
        <a:buChar char="o"/>
        <a:defRPr sz="1600" b="0" i="0" kern="1200" baseline="0">
          <a:solidFill>
            <a:schemeClr val="bg1">
              <a:lumMod val="50000"/>
            </a:schemeClr>
          </a:solidFill>
          <a:latin typeface="+mn-lt"/>
          <a:ea typeface="Open Sans" panose="020B060603050402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jpe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mailto:pqireferral@curanahealth.co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hyperlink" Target="mailto:grievances@curanahealth.com"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emf"/><Relationship Id="rId10" Type="http://schemas.openxmlformats.org/officeDocument/2006/relationships/image" Target="../media/image13.png"/><Relationship Id="rId4" Type="http://schemas.openxmlformats.org/officeDocument/2006/relationships/image" Target="../media/image7.emf"/><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32000-3E27-568A-B320-43285CD8103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6CEC7E0-5FF8-B70D-D067-8560C3B4CA7C}"/>
              </a:ext>
            </a:extLst>
          </p:cNvPr>
          <p:cNvPicPr>
            <a:picLocks noChangeAspect="1"/>
          </p:cNvPicPr>
          <p:nvPr/>
        </p:nvPicPr>
        <p:blipFill>
          <a:blip r:embed="rId3"/>
          <a:srcRect t="4" b="4"/>
          <a:stretch/>
        </p:blipFill>
        <p:spPr>
          <a:xfrm>
            <a:off x="130300" y="236559"/>
            <a:ext cx="11882651" cy="6050320"/>
          </a:xfrm>
          <a:prstGeom prst="roundRect">
            <a:avLst>
              <a:gd name="adj" fmla="val 5475"/>
            </a:avLst>
          </a:prstGeom>
        </p:spPr>
      </p:pic>
      <p:sp>
        <p:nvSpPr>
          <p:cNvPr id="2" name="Title 1">
            <a:extLst>
              <a:ext uri="{FF2B5EF4-FFF2-40B4-BE49-F238E27FC236}">
                <a16:creationId xmlns:a16="http://schemas.microsoft.com/office/drawing/2014/main" id="{2716A031-7DCC-4C25-72A8-3AB7A3CEE870}"/>
              </a:ext>
            </a:extLst>
          </p:cNvPr>
          <p:cNvSpPr>
            <a:spLocks noGrp="1"/>
          </p:cNvSpPr>
          <p:nvPr>
            <p:ph type="ctrTitle"/>
          </p:nvPr>
        </p:nvSpPr>
        <p:spPr>
          <a:xfrm>
            <a:off x="890511" y="1531971"/>
            <a:ext cx="11286506" cy="1389850"/>
          </a:xfrm>
        </p:spPr>
        <p:txBody>
          <a:bodyPr>
            <a:normAutofit/>
          </a:bodyPr>
          <a:lstStyle/>
          <a:p>
            <a:pPr algn="l"/>
            <a:r>
              <a:rPr lang="en-US" sz="3900" b="1" dirty="0">
                <a:solidFill>
                  <a:srgbClr val="002855"/>
                </a:solidFill>
                <a:latin typeface="Open Sans Extrabold"/>
                <a:ea typeface="Open Sans"/>
                <a:cs typeface="Open Sans Extrabold"/>
              </a:rPr>
              <a:t>2026 Model of </a:t>
            </a:r>
            <a:br>
              <a:rPr lang="en-US" sz="3900" b="1" dirty="0">
                <a:latin typeface="Open Sans Extrabold" panose="020B0606030504020204" pitchFamily="34" charset="0"/>
                <a:cs typeface="Open Sans Extrabold" panose="020B0606030504020204" pitchFamily="34" charset="0"/>
              </a:rPr>
            </a:br>
            <a:r>
              <a:rPr lang="en-US" sz="3900" b="1" dirty="0">
                <a:solidFill>
                  <a:srgbClr val="002855"/>
                </a:solidFill>
                <a:latin typeface="Open Sans Extrabold"/>
                <a:ea typeface="Open Sans"/>
                <a:cs typeface="Open Sans Extrabold"/>
              </a:rPr>
              <a:t>Care Training</a:t>
            </a:r>
          </a:p>
        </p:txBody>
      </p:sp>
      <p:sp>
        <p:nvSpPr>
          <p:cNvPr id="8" name="Subtitle 2">
            <a:extLst>
              <a:ext uri="{FF2B5EF4-FFF2-40B4-BE49-F238E27FC236}">
                <a16:creationId xmlns:a16="http://schemas.microsoft.com/office/drawing/2014/main" id="{0B27E416-FB81-CF0C-E8D0-AFA8BBDFF247}"/>
              </a:ext>
            </a:extLst>
          </p:cNvPr>
          <p:cNvSpPr>
            <a:spLocks noGrp="1"/>
          </p:cNvSpPr>
          <p:nvPr>
            <p:ph type="subTitle" idx="1"/>
          </p:nvPr>
        </p:nvSpPr>
        <p:spPr>
          <a:xfrm>
            <a:off x="890511" y="2946269"/>
            <a:ext cx="4204003" cy="910765"/>
          </a:xfrm>
        </p:spPr>
        <p:txBody>
          <a:bodyPr anchor="ctr">
            <a:noAutofit/>
          </a:bodyPr>
          <a:lstStyle/>
          <a:p>
            <a:pPr algn="l"/>
            <a:r>
              <a:rPr lang="en-US" sz="1800" dirty="0">
                <a:solidFill>
                  <a:schemeClr val="bg1">
                    <a:lumMod val="50000"/>
                  </a:schemeClr>
                </a:solidFill>
                <a:latin typeface="Open Sans" panose="020B0606030504020204" pitchFamily="34" charset="0"/>
                <a:cs typeface="Open Sans" panose="020B0606030504020204" pitchFamily="34" charset="0"/>
              </a:rPr>
              <a:t>Ashley </a:t>
            </a:r>
            <a:r>
              <a:rPr lang="en-US" sz="1800" dirty="0" err="1">
                <a:solidFill>
                  <a:schemeClr val="bg1">
                    <a:lumMod val="50000"/>
                  </a:schemeClr>
                </a:solidFill>
                <a:latin typeface="Open Sans" panose="020B0606030504020204" pitchFamily="34" charset="0"/>
                <a:cs typeface="Open Sans" panose="020B0606030504020204" pitchFamily="34" charset="0"/>
              </a:rPr>
              <a:t>Ivill</a:t>
            </a:r>
            <a:r>
              <a:rPr lang="en-US" sz="1800" dirty="0">
                <a:solidFill>
                  <a:schemeClr val="bg1">
                    <a:lumMod val="50000"/>
                  </a:schemeClr>
                </a:solidFill>
                <a:latin typeface="Open Sans" panose="020B0606030504020204" pitchFamily="34" charset="0"/>
                <a:cs typeface="Open Sans" panose="020B0606030504020204" pitchFamily="34" charset="0"/>
              </a:rPr>
              <a:t>, RN</a:t>
            </a:r>
          </a:p>
          <a:p>
            <a:pPr algn="l"/>
            <a:r>
              <a:rPr lang="en-US" sz="1800" dirty="0">
                <a:solidFill>
                  <a:schemeClr val="bg1">
                    <a:lumMod val="50000"/>
                  </a:schemeClr>
                </a:solidFill>
                <a:latin typeface="Open Sans" panose="020B0606030504020204" pitchFamily="34" charset="0"/>
                <a:cs typeface="Open Sans" panose="020B0606030504020204" pitchFamily="34" charset="0"/>
              </a:rPr>
              <a:t>Director of Learning &amp; Development</a:t>
            </a:r>
          </a:p>
        </p:txBody>
      </p:sp>
      <p:sp>
        <p:nvSpPr>
          <p:cNvPr id="4" name="Slide Number Placeholder 3">
            <a:extLst>
              <a:ext uri="{FF2B5EF4-FFF2-40B4-BE49-F238E27FC236}">
                <a16:creationId xmlns:a16="http://schemas.microsoft.com/office/drawing/2014/main" id="{59A27488-232D-8A8A-FEA5-9E38E4E8BB3F}"/>
              </a:ext>
            </a:extLst>
          </p:cNvPr>
          <p:cNvSpPr>
            <a:spLocks noGrp="1"/>
          </p:cNvSpPr>
          <p:nvPr>
            <p:ph type="sldNum" sz="quarter" idx="12"/>
          </p:nvPr>
        </p:nvSpPr>
        <p:spPr/>
        <p:txBody>
          <a:bodyPr/>
          <a:lstStyle/>
          <a:p>
            <a:fld id="{40D13F2E-2B28-7C4F-BBA8-165E168C086A}" type="slidenum">
              <a:rPr lang="en-US" smtClean="0"/>
              <a:t>1</a:t>
            </a:fld>
            <a:endParaRPr lang="en-US"/>
          </a:p>
        </p:txBody>
      </p:sp>
      <p:pic>
        <p:nvPicPr>
          <p:cNvPr id="10" name="Picture 9" descr="A logo with a black background&#10;&#10;Description automatically generated">
            <a:extLst>
              <a:ext uri="{FF2B5EF4-FFF2-40B4-BE49-F238E27FC236}">
                <a16:creationId xmlns:a16="http://schemas.microsoft.com/office/drawing/2014/main" id="{957646D9-8231-A732-D913-9709F3FA8E7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0511" y="807009"/>
            <a:ext cx="1987717" cy="719086"/>
          </a:xfrm>
          <a:prstGeom prst="rect">
            <a:avLst/>
          </a:prstGeom>
        </p:spPr>
      </p:pic>
      <p:cxnSp>
        <p:nvCxnSpPr>
          <p:cNvPr id="15" name="Straight Connector 14">
            <a:extLst>
              <a:ext uri="{FF2B5EF4-FFF2-40B4-BE49-F238E27FC236}">
                <a16:creationId xmlns:a16="http://schemas.microsoft.com/office/drawing/2014/main" id="{E0E80EEB-EB6A-762A-1E34-2E30438F4C24}"/>
              </a:ext>
            </a:extLst>
          </p:cNvPr>
          <p:cNvCxnSpPr/>
          <p:nvPr/>
        </p:nvCxnSpPr>
        <p:spPr>
          <a:xfrm>
            <a:off x="890511" y="3376457"/>
            <a:ext cx="4123453"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6" name="Picture 5" descr="A blue and green leaf logo&#10;&#10;Description automatically generated">
            <a:extLst>
              <a:ext uri="{FF2B5EF4-FFF2-40B4-BE49-F238E27FC236}">
                <a16:creationId xmlns:a16="http://schemas.microsoft.com/office/drawing/2014/main" id="{957F3642-2570-8565-2CB3-67909C5E05F4}"/>
              </a:ext>
            </a:extLst>
          </p:cNvPr>
          <p:cNvPicPr>
            <a:picLocks noChangeAspect="1"/>
          </p:cNvPicPr>
          <p:nvPr/>
        </p:nvPicPr>
        <p:blipFill>
          <a:blip r:embed="rId5"/>
          <a:stretch>
            <a:fillRect/>
          </a:stretch>
        </p:blipFill>
        <p:spPr>
          <a:xfrm rot="20689462">
            <a:off x="-925604" y="3475497"/>
            <a:ext cx="5622868" cy="4615787"/>
          </a:xfrm>
          <a:prstGeom prst="rect">
            <a:avLst/>
          </a:prstGeom>
        </p:spPr>
      </p:pic>
    </p:spTree>
    <p:extLst>
      <p:ext uri="{BB962C8B-B14F-4D97-AF65-F5344CB8AC3E}">
        <p14:creationId xmlns:p14="http://schemas.microsoft.com/office/powerpoint/2010/main" val="1052629752"/>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C6F8F73-7084-1941-B67B-1616CBD5125E}"/>
              </a:ext>
            </a:extLst>
          </p:cNvPr>
          <p:cNvSpPr/>
          <p:nvPr/>
        </p:nvSpPr>
        <p:spPr>
          <a:xfrm>
            <a:off x="0" y="0"/>
            <a:ext cx="12192000" cy="6858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latin typeface="Calibri" panose="020F0502020204030204" pitchFamily="34" charset="0"/>
            </a:endParaRPr>
          </a:p>
        </p:txBody>
      </p:sp>
      <p:sp>
        <p:nvSpPr>
          <p:cNvPr id="6" name="Content Placeholder 2">
            <a:extLst>
              <a:ext uri="{FF2B5EF4-FFF2-40B4-BE49-F238E27FC236}">
                <a16:creationId xmlns:a16="http://schemas.microsoft.com/office/drawing/2014/main" id="{5EBD59D7-AF47-E479-7E3B-722ECB61B9E8}"/>
              </a:ext>
            </a:extLst>
          </p:cNvPr>
          <p:cNvSpPr>
            <a:spLocks noGrp="1"/>
          </p:cNvSpPr>
          <p:nvPr>
            <p:ph idx="1"/>
          </p:nvPr>
        </p:nvSpPr>
        <p:spPr>
          <a:xfrm>
            <a:off x="594110" y="2438911"/>
            <a:ext cx="7676434" cy="4352581"/>
          </a:xfrm>
        </p:spPr>
        <p:txBody>
          <a:bodyPr vert="horz" lIns="91440" tIns="45720" rIns="91440" bIns="45720" rtlCol="0">
            <a:normAutofit/>
          </a:bodyPr>
          <a:lstStyle/>
          <a:p>
            <a:pPr marL="0" indent="0">
              <a:lnSpc>
                <a:spcPct val="100000"/>
              </a:lnSpc>
              <a:buNone/>
            </a:pPr>
            <a:r>
              <a:rPr lang="en-US" sz="2000" b="1" dirty="0">
                <a:solidFill>
                  <a:schemeClr val="accent2"/>
                </a:solidFill>
                <a:latin typeface="Open Sans Extrabold" panose="020B0606030504020204" pitchFamily="34" charset="0"/>
                <a:cs typeface="Open Sans Extrabold" panose="020B0606030504020204" pitchFamily="34" charset="0"/>
              </a:rPr>
              <a:t>HRA Unable to Contact (UTC) Protocol: </a:t>
            </a:r>
          </a:p>
          <a:p>
            <a:pPr>
              <a:lnSpc>
                <a:spcPct val="100000"/>
              </a:lnSpc>
            </a:pPr>
            <a:r>
              <a:rPr lang="en-US" sz="1600" dirty="0">
                <a:latin typeface="Open Sans" panose="020B0606030504020204" pitchFamily="34" charset="0"/>
                <a:cs typeface="Open Sans" panose="020B0606030504020204" pitchFamily="34" charset="0"/>
              </a:rPr>
              <a:t>If the member is unable or unwilling to participate in the HRA, the HRA will be conducted with a caregiver, responsible party, Power of Attorney (POA), or other delegated entity as requested by the Member. </a:t>
            </a:r>
          </a:p>
          <a:p>
            <a:pPr>
              <a:lnSpc>
                <a:spcPct val="100000"/>
              </a:lnSpc>
            </a:pPr>
            <a:r>
              <a:rPr lang="en-US" sz="1600" dirty="0">
                <a:latin typeface="Open Sans" panose="020B0606030504020204" pitchFamily="34" charset="0"/>
                <a:cs typeface="Open Sans" panose="020B0606030504020204" pitchFamily="34" charset="0"/>
              </a:rPr>
              <a:t>The Plan will make three documented attempts on different days and times and then will send an unable to contact (UTC) letter for Members or responsible parties who are unable to contact. The first three attempts should occur within 60 days of the Member’s start effective date.  The fourth attempt (letter) will occur within 90 days of enrollment. </a:t>
            </a:r>
          </a:p>
        </p:txBody>
      </p:sp>
      <p:sp>
        <p:nvSpPr>
          <p:cNvPr id="7" name="Slide Number Placeholder 6">
            <a:extLst>
              <a:ext uri="{FF2B5EF4-FFF2-40B4-BE49-F238E27FC236}">
                <a16:creationId xmlns:a16="http://schemas.microsoft.com/office/drawing/2014/main" id="{3A9C47BE-F6D2-E0D8-59C3-6160BC8C606F}"/>
              </a:ext>
            </a:extLst>
          </p:cNvPr>
          <p:cNvSpPr>
            <a:spLocks noGrp="1"/>
          </p:cNvSpPr>
          <p:nvPr>
            <p:ph type="sldNum" sz="quarter" idx="12"/>
          </p:nvPr>
        </p:nvSpPr>
        <p:spPr/>
        <p:txBody>
          <a:bodyPr/>
          <a:lstStyle/>
          <a:p>
            <a:fld id="{40D13F2E-2B28-7C4F-BBA8-165E168C086A}" type="slidenum">
              <a:rPr lang="en-US" smtClean="0"/>
              <a:t>10</a:t>
            </a:fld>
            <a:endParaRPr lang="en-US"/>
          </a:p>
        </p:txBody>
      </p:sp>
      <p:cxnSp>
        <p:nvCxnSpPr>
          <p:cNvPr id="9" name="Straight Connector 8">
            <a:extLst>
              <a:ext uri="{FF2B5EF4-FFF2-40B4-BE49-F238E27FC236}">
                <a16:creationId xmlns:a16="http://schemas.microsoft.com/office/drawing/2014/main" id="{E0669BDC-8782-47F1-A884-8AA286B5C826}"/>
              </a:ext>
            </a:extLst>
          </p:cNvPr>
          <p:cNvCxnSpPr/>
          <p:nvPr/>
        </p:nvCxnSpPr>
        <p:spPr>
          <a:xfrm>
            <a:off x="269875" y="6538913"/>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1F30BA2C-A853-660E-332B-E3037A1F9D75}"/>
              </a:ext>
            </a:extLst>
          </p:cNvPr>
          <p:cNvSpPr txBox="1">
            <a:spLocks/>
          </p:cNvSpPr>
          <p:nvPr/>
        </p:nvSpPr>
        <p:spPr>
          <a:xfrm>
            <a:off x="594109" y="1334985"/>
            <a:ext cx="6619811" cy="1344975"/>
          </a:xfrm>
        </p:spPr>
        <p:txBody>
          <a:bodyPr vert="horz" lIns="91440" tIns="45720" rIns="91440" bIns="45720" rtlCol="0" anchor="ctr">
            <a:normAutofit/>
          </a:bodyPr>
          <a:lstStyle>
            <a:lvl1pPr algn="l" defTabSz="914400" rtl="0" eaLnBrk="1" latinLnBrk="0" hangingPunct="1">
              <a:lnSpc>
                <a:spcPct val="90000"/>
              </a:lnSpc>
              <a:spcBef>
                <a:spcPct val="0"/>
              </a:spcBef>
              <a:buNone/>
              <a:defRPr sz="2500" b="0" kern="1200">
                <a:solidFill>
                  <a:srgbClr val="001C44"/>
                </a:solidFill>
                <a:latin typeface="+mj-lt"/>
                <a:ea typeface="+mj-ea"/>
                <a:cs typeface="Franklin Gothic Book"/>
              </a:defRPr>
            </a:lvl1pPr>
          </a:lstStyle>
          <a:p>
            <a:pPr>
              <a:spcAft>
                <a:spcPts val="600"/>
              </a:spcAft>
            </a:pPr>
            <a:r>
              <a:rPr lang="en-US" sz="3200"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Health Risk Assessment (HRA)</a:t>
            </a:r>
          </a:p>
        </p:txBody>
      </p:sp>
      <p:pic>
        <p:nvPicPr>
          <p:cNvPr id="12" name="Picture 11" descr="A picture containing text, clock, close&#10;&#10;Description automatically generated">
            <a:extLst>
              <a:ext uri="{FF2B5EF4-FFF2-40B4-BE49-F238E27FC236}">
                <a16:creationId xmlns:a16="http://schemas.microsoft.com/office/drawing/2014/main" id="{8B19E3A1-E4EE-AE43-FEE4-F27D201EC68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4685" y="1579632"/>
            <a:ext cx="372505" cy="614633"/>
          </a:xfrm>
          <a:prstGeom prst="rect">
            <a:avLst/>
          </a:prstGeom>
        </p:spPr>
      </p:pic>
      <p:sp>
        <p:nvSpPr>
          <p:cNvPr id="19" name="Oval 18">
            <a:extLst>
              <a:ext uri="{FF2B5EF4-FFF2-40B4-BE49-F238E27FC236}">
                <a16:creationId xmlns:a16="http://schemas.microsoft.com/office/drawing/2014/main" id="{CF71DB06-44A4-EDDB-1481-9BBA6BC3DE70}"/>
              </a:ext>
            </a:extLst>
          </p:cNvPr>
          <p:cNvSpPr/>
          <p:nvPr/>
        </p:nvSpPr>
        <p:spPr>
          <a:xfrm>
            <a:off x="7194652" y="1312354"/>
            <a:ext cx="1170434" cy="1170434"/>
          </a:xfrm>
          <a:prstGeom prst="ellipse">
            <a:avLst/>
          </a:prstGeom>
          <a:no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blue and green leaves&#10;&#10;Description automatically generated">
            <a:extLst>
              <a:ext uri="{FF2B5EF4-FFF2-40B4-BE49-F238E27FC236}">
                <a16:creationId xmlns:a16="http://schemas.microsoft.com/office/drawing/2014/main" id="{3C3772D1-8BAE-9B45-8B09-B4E9C06A6BD2}"/>
              </a:ext>
            </a:extLst>
          </p:cNvPr>
          <p:cNvPicPr/>
          <p:nvPr/>
        </p:nvPicPr>
        <p:blipFill>
          <a:blip r:embed="rId4"/>
          <a:stretch>
            <a:fillRect/>
          </a:stretch>
        </p:blipFill>
        <p:spPr>
          <a:xfrm rot="901005" flipV="1">
            <a:off x="9374918" y="-845999"/>
            <a:ext cx="3837686" cy="3150339"/>
          </a:xfrm>
          <a:prstGeom prst="rect">
            <a:avLst/>
          </a:prstGeom>
        </p:spPr>
      </p:pic>
      <p:pic>
        <p:nvPicPr>
          <p:cNvPr id="3" name="Picture 2" descr="A white flower and a black background&#10;&#10;Description automatically generated">
            <a:extLst>
              <a:ext uri="{FF2B5EF4-FFF2-40B4-BE49-F238E27FC236}">
                <a16:creationId xmlns:a16="http://schemas.microsoft.com/office/drawing/2014/main" id="{9FF2CA08-182B-AC44-6098-9DECDE905FCD}"/>
              </a:ext>
            </a:extLst>
          </p:cNvPr>
          <p:cNvPicPr/>
          <p:nvPr/>
        </p:nvPicPr>
        <p:blipFill>
          <a:blip r:embed="rId5"/>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2745669278"/>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C6F8F73-7084-1941-B67B-1616CBD5125E}"/>
              </a:ext>
            </a:extLst>
          </p:cNvPr>
          <p:cNvSpPr/>
          <p:nvPr/>
        </p:nvSpPr>
        <p:spPr>
          <a:xfrm>
            <a:off x="0" y="0"/>
            <a:ext cx="12192000" cy="6858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latin typeface="Calibri" panose="020F0502020204030204" pitchFamily="34" charset="0"/>
            </a:endParaRPr>
          </a:p>
        </p:txBody>
      </p:sp>
      <p:sp>
        <p:nvSpPr>
          <p:cNvPr id="4" name="Content Placeholder 2">
            <a:extLst>
              <a:ext uri="{FF2B5EF4-FFF2-40B4-BE49-F238E27FC236}">
                <a16:creationId xmlns:a16="http://schemas.microsoft.com/office/drawing/2014/main" id="{C5D350C6-08D4-147C-1FFF-9D66537CF973}"/>
              </a:ext>
            </a:extLst>
          </p:cNvPr>
          <p:cNvSpPr>
            <a:spLocks noGrp="1"/>
          </p:cNvSpPr>
          <p:nvPr>
            <p:ph idx="1"/>
          </p:nvPr>
        </p:nvSpPr>
        <p:spPr>
          <a:xfrm>
            <a:off x="388552" y="2072673"/>
            <a:ext cx="4688415" cy="4173566"/>
          </a:xfrm>
          <a:ln>
            <a:noFill/>
          </a:ln>
        </p:spPr>
        <p:txBody>
          <a:bodyPr vert="horz" lIns="91440" tIns="45720" rIns="91440" bIns="45720" rtlCol="0" anchor="t">
            <a:normAutofit/>
          </a:bodyPr>
          <a:lstStyle/>
          <a:p>
            <a:pPr marL="0" indent="0">
              <a:buNone/>
            </a:pPr>
            <a:r>
              <a:rPr lang="en-US" sz="1800" b="1" dirty="0">
                <a:solidFill>
                  <a:schemeClr val="accent2"/>
                </a:solidFill>
                <a:latin typeface="Open Sans Extrabold" panose="020B0606030504020204" pitchFamily="34" charset="0"/>
                <a:cs typeface="Open Sans Extrabold" panose="020B0606030504020204" pitchFamily="34" charset="0"/>
              </a:rPr>
              <a:t>Care Ally</a:t>
            </a:r>
          </a:p>
          <a:p>
            <a:pPr marL="285750" indent="-285750" fontAlgn="base">
              <a:buFont typeface="Arial" panose="020B0604020202020204" pitchFamily="34" charset="0"/>
              <a:buChar char="•"/>
            </a:pPr>
            <a:r>
              <a:rPr lang="en-US" sz="1400">
                <a:latin typeface="Open Sans"/>
                <a:ea typeface="Open Sans"/>
                <a:cs typeface="Open Sans"/>
              </a:rPr>
              <a:t>Th</a:t>
            </a:r>
            <a:r>
              <a:rPr lang="en-US" sz="1400" b="0" i="0">
                <a:effectLst/>
                <a:latin typeface="Open Sans"/>
                <a:ea typeface="Open Sans"/>
                <a:cs typeface="Open Sans"/>
              </a:rPr>
              <a:t>e Care Ally will conduct an initial member face-</a:t>
            </a:r>
            <a:r>
              <a:rPr lang="en-US" sz="1400" b="0" i="0" dirty="0">
                <a:effectLst/>
                <a:latin typeface="Open Sans"/>
                <a:ea typeface="Open Sans"/>
                <a:cs typeface="Open Sans"/>
              </a:rPr>
              <a:t>to-face encounter and HRA within 90 days of the </a:t>
            </a:r>
            <a:r>
              <a:rPr lang="en-US" sz="1400" dirty="0">
                <a:latin typeface="Open Sans"/>
                <a:ea typeface="Open Sans"/>
                <a:cs typeface="Open Sans"/>
              </a:rPr>
              <a:t>member’s </a:t>
            </a:r>
            <a:r>
              <a:rPr lang="en-US" sz="1400" b="0" i="0" dirty="0">
                <a:effectLst/>
                <a:latin typeface="Open Sans"/>
                <a:ea typeface="Open Sans"/>
                <a:cs typeface="Open Sans"/>
              </a:rPr>
              <a:t>enrollment to the Plan.</a:t>
            </a:r>
            <a:r>
              <a:rPr lang="en-US" sz="1400" dirty="0">
                <a:latin typeface="Open Sans"/>
                <a:ea typeface="Open Sans"/>
                <a:cs typeface="Open Sans"/>
              </a:rPr>
              <a:t> *Best practice is within 30 days of enrollment. </a:t>
            </a:r>
            <a:endParaRPr lang="en-US" sz="1400" b="0" i="0" dirty="0">
              <a:effectLst/>
              <a:latin typeface="Open Sans"/>
              <a:ea typeface="Open Sans"/>
              <a:cs typeface="Open Sans"/>
            </a:endParaRPr>
          </a:p>
          <a:p>
            <a:pPr marL="285750" indent="-285750">
              <a:buFont typeface="Arial" panose="020B0604020202020204" pitchFamily="34" charset="0"/>
              <a:buChar char="•"/>
            </a:pPr>
            <a:r>
              <a:rPr lang="en-US" sz="1400" b="0" i="0" dirty="0">
                <a:solidFill>
                  <a:srgbClr val="7F7F7F"/>
                </a:solidFill>
                <a:effectLst/>
                <a:latin typeface="Open Sans"/>
                <a:ea typeface="Open Sans"/>
                <a:cs typeface="Open Sans"/>
              </a:rPr>
              <a:t>Care Ally’s subsequent face-to-face encounters will vary based on </a:t>
            </a:r>
            <a:r>
              <a:rPr lang="en-US" sz="1400" dirty="0">
                <a:solidFill>
                  <a:srgbClr val="7F7F7F"/>
                </a:solidFill>
                <a:latin typeface="Open Sans"/>
                <a:ea typeface="Open Sans"/>
                <a:cs typeface="Open Sans"/>
              </a:rPr>
              <a:t>member </a:t>
            </a:r>
            <a:r>
              <a:rPr lang="en-US" sz="1400" b="0" i="0" dirty="0">
                <a:solidFill>
                  <a:srgbClr val="7F7F7F"/>
                </a:solidFill>
                <a:effectLst/>
                <a:latin typeface="Open Sans"/>
                <a:ea typeface="Open Sans"/>
                <a:cs typeface="Open Sans"/>
              </a:rPr>
              <a:t>health </a:t>
            </a:r>
            <a:r>
              <a:rPr lang="en-US" sz="1400" i="0" dirty="0">
                <a:solidFill>
                  <a:srgbClr val="7F7F7F"/>
                </a:solidFill>
                <a:effectLst/>
                <a:latin typeface="Open Sans"/>
                <a:ea typeface="Open Sans"/>
                <a:cs typeface="Open Sans"/>
              </a:rPr>
              <a:t>status, needs, and preferences but will occur at minimum annually, including members on hospice.</a:t>
            </a:r>
            <a:r>
              <a:rPr lang="en-US" sz="1400" dirty="0">
                <a:solidFill>
                  <a:srgbClr val="7F7F7F"/>
                </a:solidFill>
                <a:latin typeface="Open Sans"/>
                <a:ea typeface="Open Sans"/>
                <a:cs typeface="Open Sans"/>
              </a:rPr>
              <a:t> </a:t>
            </a:r>
          </a:p>
          <a:p>
            <a:pPr marL="285750" indent="-285750">
              <a:buFont typeface="Arial" panose="020B0604020202020204" pitchFamily="34" charset="0"/>
              <a:buChar char="•"/>
            </a:pPr>
            <a:r>
              <a:rPr lang="en-US" sz="1400">
                <a:solidFill>
                  <a:srgbClr val="7F7F7F"/>
                </a:solidFill>
                <a:latin typeface="Open Sans"/>
                <a:ea typeface="Open Sans"/>
                <a:cs typeface="Open Sans"/>
              </a:rPr>
              <a:t>Members who score a High on the HRA will receive more frequent encounters with Care Ally (best practice – monthly) and </a:t>
            </a:r>
            <a:r>
              <a:rPr lang="en-US" sz="1400" b="0" kern="1200">
                <a:solidFill>
                  <a:srgbClr val="7F7F7F"/>
                </a:solidFill>
                <a:latin typeface="Open Sans"/>
                <a:ea typeface="Open Sans"/>
                <a:cs typeface="Open Sans"/>
              </a:rPr>
              <a:t>then </a:t>
            </a:r>
            <a:r>
              <a:rPr lang="en-US" sz="1400">
                <a:solidFill>
                  <a:srgbClr val="7F7F7F"/>
                </a:solidFill>
                <a:latin typeface="Open Sans"/>
                <a:ea typeface="Open Sans"/>
                <a:cs typeface="Open Sans"/>
              </a:rPr>
              <a:t>decrease </a:t>
            </a:r>
            <a:r>
              <a:rPr lang="en-US" sz="1400" b="0" kern="1200">
                <a:solidFill>
                  <a:srgbClr val="7F7F7F"/>
                </a:solidFill>
                <a:latin typeface="Open Sans"/>
                <a:ea typeface="Open Sans"/>
                <a:cs typeface="Open Sans"/>
              </a:rPr>
              <a:t>as goals are met. </a:t>
            </a:r>
            <a:endParaRPr lang="en-US" sz="1400">
              <a:solidFill>
                <a:srgbClr val="7F7F7F"/>
              </a:solidFill>
              <a:latin typeface="Open Sans"/>
              <a:ea typeface="Open Sans"/>
              <a:cs typeface="Open Sans"/>
            </a:endParaRPr>
          </a:p>
          <a:p>
            <a:pPr marL="285750" indent="-285750">
              <a:buFont typeface="Arial" panose="020B0604020202020204" pitchFamily="34" charset="0"/>
              <a:buChar char="•"/>
            </a:pPr>
            <a:r>
              <a:rPr lang="en-US" sz="1400">
                <a:solidFill>
                  <a:srgbClr val="7F7F7F"/>
                </a:solidFill>
                <a:latin typeface="Open Sans"/>
                <a:ea typeface="Open Sans"/>
                <a:cs typeface="Open Sans"/>
              </a:rPr>
              <a:t>Additional member contacts will occur quarterly and may be completed telephonically, via telehealth, or in person.</a:t>
            </a:r>
          </a:p>
          <a:p>
            <a:pPr marL="285750" indent="-285750">
              <a:buFont typeface="Arial" panose="020B0604020202020204" pitchFamily="34" charset="0"/>
              <a:buChar char="•"/>
            </a:pPr>
            <a:endParaRPr lang="en-US" sz="1400" dirty="0">
              <a:latin typeface="Open Sans" panose="020B0606030504020204" pitchFamily="34" charset="0"/>
              <a:cs typeface="Open Sans" panose="020B0606030504020204" pitchFamily="34" charset="0"/>
            </a:endParaRPr>
          </a:p>
          <a:p>
            <a:pPr marL="457200" lvl="1" indent="0" fontAlgn="base">
              <a:buNone/>
            </a:pPr>
            <a:endParaRPr lang="en-US" sz="1400" b="0" i="1" dirty="0">
              <a:solidFill>
                <a:schemeClr val="tx1"/>
              </a:solidFill>
              <a:effectLst/>
              <a:latin typeface="Open Sans" panose="020B0606030504020204" pitchFamily="34" charset="0"/>
              <a:cs typeface="Open Sans" panose="020B0606030504020204" pitchFamily="34" charset="0"/>
            </a:endParaRPr>
          </a:p>
        </p:txBody>
      </p:sp>
      <p:sp>
        <p:nvSpPr>
          <p:cNvPr id="7" name="Slide Number Placeholder 6">
            <a:extLst>
              <a:ext uri="{FF2B5EF4-FFF2-40B4-BE49-F238E27FC236}">
                <a16:creationId xmlns:a16="http://schemas.microsoft.com/office/drawing/2014/main" id="{3A9C47BE-F6D2-E0D8-59C3-6160BC8C606F}"/>
              </a:ext>
            </a:extLst>
          </p:cNvPr>
          <p:cNvSpPr>
            <a:spLocks noGrp="1"/>
          </p:cNvSpPr>
          <p:nvPr>
            <p:ph type="sldNum" sz="quarter" idx="12"/>
          </p:nvPr>
        </p:nvSpPr>
        <p:spPr/>
        <p:txBody>
          <a:bodyPr/>
          <a:lstStyle/>
          <a:p>
            <a:fld id="{40D13F2E-2B28-7C4F-BBA8-165E168C086A}" type="slidenum">
              <a:rPr lang="en-US" smtClean="0"/>
              <a:t>11</a:t>
            </a:fld>
            <a:endParaRPr lang="en-US"/>
          </a:p>
        </p:txBody>
      </p:sp>
      <p:cxnSp>
        <p:nvCxnSpPr>
          <p:cNvPr id="9" name="Straight Connector 8">
            <a:extLst>
              <a:ext uri="{FF2B5EF4-FFF2-40B4-BE49-F238E27FC236}">
                <a16:creationId xmlns:a16="http://schemas.microsoft.com/office/drawing/2014/main" id="{E0669BDC-8782-47F1-A884-8AA286B5C826}"/>
              </a:ext>
            </a:extLst>
          </p:cNvPr>
          <p:cNvCxnSpPr/>
          <p:nvPr/>
        </p:nvCxnSpPr>
        <p:spPr>
          <a:xfrm>
            <a:off x="269875" y="6538913"/>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CF71DB06-44A4-EDDB-1481-9BBA6BC3DE70}"/>
              </a:ext>
            </a:extLst>
          </p:cNvPr>
          <p:cNvSpPr/>
          <p:nvPr/>
        </p:nvSpPr>
        <p:spPr>
          <a:xfrm>
            <a:off x="5586982" y="611762"/>
            <a:ext cx="1170434" cy="1170434"/>
          </a:xfrm>
          <a:prstGeom prst="ellipse">
            <a:avLst/>
          </a:prstGeom>
          <a:no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35C2389D-2593-8993-270B-51433AB2F713}"/>
              </a:ext>
            </a:extLst>
          </p:cNvPr>
          <p:cNvSpPr txBox="1">
            <a:spLocks/>
          </p:cNvSpPr>
          <p:nvPr/>
        </p:nvSpPr>
        <p:spPr>
          <a:xfrm>
            <a:off x="388552" y="935771"/>
            <a:ext cx="6586491" cy="591265"/>
          </a:xfrm>
        </p:spPr>
        <p:txBody>
          <a:bodyPr anchor="b">
            <a:normAutofit/>
          </a:bodyPr>
          <a:lstStyle>
            <a:lvl1pPr algn="l" defTabSz="914400" rtl="0" eaLnBrk="1" latinLnBrk="0" hangingPunct="1">
              <a:lnSpc>
                <a:spcPct val="90000"/>
              </a:lnSpc>
              <a:spcBef>
                <a:spcPct val="0"/>
              </a:spcBef>
              <a:buNone/>
              <a:defRPr sz="2500" b="0" kern="1200">
                <a:solidFill>
                  <a:srgbClr val="001C44"/>
                </a:solidFill>
                <a:latin typeface="+mj-lt"/>
                <a:ea typeface="+mj-ea"/>
                <a:cs typeface="Franklin Gothic Book"/>
              </a:defRPr>
            </a:lvl1pPr>
          </a:lstStyle>
          <a:p>
            <a:r>
              <a:rPr lang="en-US" sz="3200"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Face-to-Face Encounter</a:t>
            </a:r>
          </a:p>
        </p:txBody>
      </p:sp>
      <p:sp>
        <p:nvSpPr>
          <p:cNvPr id="13" name="Content Placeholder 2">
            <a:extLst>
              <a:ext uri="{FF2B5EF4-FFF2-40B4-BE49-F238E27FC236}">
                <a16:creationId xmlns:a16="http://schemas.microsoft.com/office/drawing/2014/main" id="{CB084805-3860-623E-6C49-A02518F79AEC}"/>
              </a:ext>
            </a:extLst>
          </p:cNvPr>
          <p:cNvSpPr txBox="1">
            <a:spLocks/>
          </p:cNvSpPr>
          <p:nvPr/>
        </p:nvSpPr>
        <p:spPr>
          <a:xfrm>
            <a:off x="5582470" y="2072672"/>
            <a:ext cx="4230319" cy="4173566"/>
          </a:xfrm>
          <a:prstGeom prst="rect">
            <a:avLst/>
          </a:prstGeom>
          <a:ln>
            <a:noFill/>
          </a:ln>
        </p:spPr>
        <p:txBody>
          <a:bodyPr vert="horz" lIns="91440" tIns="45720" rIns="91440" bIns="45720" rtlCol="0" anchor="t">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300" kern="1200">
                <a:solidFill>
                  <a:srgbClr val="53565A"/>
                </a:solidFill>
                <a:latin typeface="+mj-lt"/>
                <a:ea typeface="+mn-ea"/>
                <a:cs typeface="Calibri" panose="020F050202020403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rgbClr val="53565A"/>
                </a:solidFill>
                <a:latin typeface="+mj-lt"/>
                <a:ea typeface="+mn-ea"/>
                <a:cs typeface="Calibri" panose="020F050202020403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rgbClr val="53565A"/>
                </a:solidFill>
                <a:latin typeface="+mj-lt"/>
                <a:ea typeface="+mn-ea"/>
                <a:cs typeface="Calibri" panose="020F050202020403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rgbClr val="53565A"/>
                </a:solidFill>
                <a:latin typeface="+mj-lt"/>
                <a:ea typeface="+mn-ea"/>
                <a:cs typeface="Calibri" panose="020F050202020403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rgbClr val="53565A"/>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rPr>
              <a:t>Advanced Plan Practitioner (APP)</a:t>
            </a:r>
          </a:p>
          <a:p>
            <a:pPr>
              <a:lnSpc>
                <a:spcPct val="90000"/>
              </a:lnSpc>
            </a:pPr>
            <a:r>
              <a:rPr lang="en-US" sz="1400" dirty="0">
                <a:solidFill>
                  <a:schemeClr val="bg1">
                    <a:lumMod val="49000"/>
                  </a:schemeClr>
                </a:solidFill>
                <a:latin typeface="Open Sans"/>
                <a:ea typeface="Open Sans"/>
                <a:cs typeface="Open Sans"/>
              </a:rPr>
              <a:t>Best practice is to conduct initial face-to-face within 30 days of HRA completion or sooner based on clinical judgment, but no later than 90 days of enrollment.</a:t>
            </a:r>
          </a:p>
          <a:p>
            <a:pPr>
              <a:lnSpc>
                <a:spcPct val="90000"/>
              </a:lnSpc>
            </a:pPr>
            <a:r>
              <a:rPr lang="en-US" sz="1400" dirty="0">
                <a:solidFill>
                  <a:srgbClr val="7D7D7D"/>
                </a:solidFill>
                <a:latin typeface="Open Sans"/>
                <a:ea typeface="Open Sans"/>
                <a:cs typeface="Open Sans"/>
              </a:rPr>
              <a:t>The APP will establish routine contact with members, best practice is monthly, but at a minimum annually, including members on hospice.</a:t>
            </a:r>
            <a:endParaRPr lang="en-US" dirty="0"/>
          </a:p>
          <a:p>
            <a:pPr>
              <a:lnSpc>
                <a:spcPct val="90000"/>
              </a:lnSpc>
            </a:pPr>
            <a:r>
              <a:rPr lang="en-US" sz="1400" dirty="0">
                <a:solidFill>
                  <a:srgbClr val="7D7D7D"/>
                </a:solidFill>
                <a:latin typeface="Open Sans"/>
                <a:ea typeface="Open Sans"/>
                <a:cs typeface="Open Sans"/>
              </a:rPr>
              <a:t>Based on member needs, preferences, and clinician judgment the APP may determine that a member requires more frequent visits. </a:t>
            </a:r>
            <a:endParaRPr lang="en-US" dirty="0"/>
          </a:p>
          <a:p>
            <a:pPr>
              <a:lnSpc>
                <a:spcPct val="90000"/>
              </a:lnSpc>
            </a:pPr>
            <a:r>
              <a:rPr lang="en-US" sz="1400" dirty="0">
                <a:solidFill>
                  <a:srgbClr val="7D7D7D"/>
                </a:solidFill>
                <a:latin typeface="Open Sans"/>
                <a:ea typeface="Open Sans"/>
                <a:cs typeface="Open Sans"/>
              </a:rPr>
              <a:t>Members who have recently experienced a care transition should be considered for weekly evaluation until clinically stable. </a:t>
            </a:r>
            <a:endParaRPr lang="en-US" dirty="0"/>
          </a:p>
          <a:p>
            <a:endParaRPr lang="en-US" sz="1400" dirty="0">
              <a:solidFill>
                <a:schemeClr val="bg1">
                  <a:lumMod val="49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4" name="Picture 13">
            <a:extLst>
              <a:ext uri="{FF2B5EF4-FFF2-40B4-BE49-F238E27FC236}">
                <a16:creationId xmlns:a16="http://schemas.microsoft.com/office/drawing/2014/main" id="{455BEB03-C6C1-1DD1-EA9A-A5DDDEC17B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97403" y="798031"/>
            <a:ext cx="1012354" cy="709552"/>
          </a:xfrm>
          <a:prstGeom prst="rect">
            <a:avLst/>
          </a:prstGeom>
        </p:spPr>
      </p:pic>
      <p:pic>
        <p:nvPicPr>
          <p:cNvPr id="2" name="Picture 1" descr="A blue and green leaves&#10;&#10;Description automatically generated">
            <a:extLst>
              <a:ext uri="{FF2B5EF4-FFF2-40B4-BE49-F238E27FC236}">
                <a16:creationId xmlns:a16="http://schemas.microsoft.com/office/drawing/2014/main" id="{2C9C8228-0E80-E5E1-1405-E211B11166D2}"/>
              </a:ext>
            </a:extLst>
          </p:cNvPr>
          <p:cNvPicPr/>
          <p:nvPr/>
        </p:nvPicPr>
        <p:blipFill>
          <a:blip r:embed="rId4"/>
          <a:stretch>
            <a:fillRect/>
          </a:stretch>
        </p:blipFill>
        <p:spPr>
          <a:xfrm rot="901005" flipV="1">
            <a:off x="9374918" y="-845999"/>
            <a:ext cx="3837686" cy="3150339"/>
          </a:xfrm>
          <a:prstGeom prst="rect">
            <a:avLst/>
          </a:prstGeom>
        </p:spPr>
      </p:pic>
      <p:pic>
        <p:nvPicPr>
          <p:cNvPr id="3" name="Picture 2" descr="A white flower and a black background&#10;&#10;Description automatically generated">
            <a:extLst>
              <a:ext uri="{FF2B5EF4-FFF2-40B4-BE49-F238E27FC236}">
                <a16:creationId xmlns:a16="http://schemas.microsoft.com/office/drawing/2014/main" id="{5BBDA649-31E1-FC29-CCD9-6CDC306B0FC5}"/>
              </a:ext>
            </a:extLst>
          </p:cNvPr>
          <p:cNvPicPr/>
          <p:nvPr/>
        </p:nvPicPr>
        <p:blipFill>
          <a:blip r:embed="rId5"/>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85432158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C6F8F73-7084-1941-B67B-1616CBD5125E}"/>
              </a:ext>
            </a:extLst>
          </p:cNvPr>
          <p:cNvSpPr/>
          <p:nvPr/>
        </p:nvSpPr>
        <p:spPr>
          <a:xfrm>
            <a:off x="0" y="0"/>
            <a:ext cx="12192000" cy="6858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latin typeface="Calibri" panose="020F0502020204030204" pitchFamily="34" charset="0"/>
            </a:endParaRPr>
          </a:p>
        </p:txBody>
      </p:sp>
      <p:sp>
        <p:nvSpPr>
          <p:cNvPr id="5" name="Title 1">
            <a:extLst>
              <a:ext uri="{FF2B5EF4-FFF2-40B4-BE49-F238E27FC236}">
                <a16:creationId xmlns:a16="http://schemas.microsoft.com/office/drawing/2014/main" id="{F6D2D89B-6B55-A10A-17FD-245B9002855F}"/>
              </a:ext>
            </a:extLst>
          </p:cNvPr>
          <p:cNvSpPr>
            <a:spLocks noGrp="1"/>
          </p:cNvSpPr>
          <p:nvPr>
            <p:ph type="title"/>
          </p:nvPr>
        </p:nvSpPr>
        <p:spPr>
          <a:xfrm>
            <a:off x="452747" y="1293111"/>
            <a:ext cx="9791770" cy="682300"/>
          </a:xfrm>
        </p:spPr>
        <p:txBody>
          <a:bodyPr/>
          <a:lstStyle/>
          <a:p>
            <a:r>
              <a:rPr lang="en-US"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F2F Encounter Refusals</a:t>
            </a:r>
          </a:p>
        </p:txBody>
      </p:sp>
      <p:sp>
        <p:nvSpPr>
          <p:cNvPr id="6" name="Content Placeholder 2">
            <a:extLst>
              <a:ext uri="{FF2B5EF4-FFF2-40B4-BE49-F238E27FC236}">
                <a16:creationId xmlns:a16="http://schemas.microsoft.com/office/drawing/2014/main" id="{6119894E-3699-E8D7-30D7-F53857CB3E88}"/>
              </a:ext>
            </a:extLst>
          </p:cNvPr>
          <p:cNvSpPr>
            <a:spLocks noGrp="1"/>
          </p:cNvSpPr>
          <p:nvPr>
            <p:ph idx="1"/>
          </p:nvPr>
        </p:nvSpPr>
        <p:spPr>
          <a:xfrm>
            <a:off x="487834" y="2348816"/>
            <a:ext cx="10545631" cy="4192610"/>
          </a:xfrm>
        </p:spPr>
        <p:txBody>
          <a:bodyPr>
            <a:normAutofit/>
          </a:bodyPr>
          <a:lstStyle/>
          <a:p>
            <a:pPr marL="342900" indent="-342900">
              <a:lnSpc>
                <a:spcPct val="100000"/>
              </a:lnSpc>
              <a:buFont typeface="Arial" panose="020B0604020202020204" pitchFamily="34" charset="0"/>
              <a:buChar char="•"/>
            </a:pPr>
            <a:r>
              <a:rPr lang="en-US" sz="2000" dirty="0">
                <a:latin typeface="Open Sans" panose="020B0606030504020204" pitchFamily="34" charset="0"/>
                <a:cs typeface="Open Sans" panose="020B0606030504020204" pitchFamily="34" charset="0"/>
              </a:rPr>
              <a:t>The Plan’s care team will make its best efforts to fully engage with Plan Members but also acknowledge that Members have the right to refuse a face-to-face encounter. </a:t>
            </a:r>
          </a:p>
          <a:p>
            <a:pPr marL="342900" indent="-342900">
              <a:lnSpc>
                <a:spcPct val="100000"/>
              </a:lnSpc>
              <a:buFont typeface="Arial" panose="020B0604020202020204" pitchFamily="34" charset="0"/>
              <a:buChar char="•"/>
            </a:pPr>
            <a:r>
              <a:rPr lang="en-US" sz="2000" dirty="0">
                <a:latin typeface="Open Sans" panose="020B0606030504020204" pitchFamily="34" charset="0"/>
                <a:cs typeface="Open Sans" panose="020B0606030504020204" pitchFamily="34" charset="0"/>
              </a:rPr>
              <a:t>The Plan’s care team will document the reason why the face-to-face encounter is not feasible in the Plan’s care management system. </a:t>
            </a:r>
          </a:p>
          <a:p>
            <a:pPr marL="342900" indent="-342900">
              <a:lnSpc>
                <a:spcPct val="100000"/>
              </a:lnSpc>
              <a:buFont typeface="Arial" panose="020B0604020202020204" pitchFamily="34" charset="0"/>
              <a:buChar char="•"/>
            </a:pPr>
            <a:r>
              <a:rPr lang="en-US" sz="2000" dirty="0">
                <a:latin typeface="Open Sans" panose="020B0606030504020204" pitchFamily="34" charset="0"/>
                <a:cs typeface="Open Sans" panose="020B0606030504020204" pitchFamily="34" charset="0"/>
              </a:rPr>
              <a:t>If the Member is unable to be reached, the Plan’s care team will make multiple efforts to try and reach the Member to engage in case management services.</a:t>
            </a:r>
          </a:p>
          <a:p>
            <a:pPr marL="342900" indent="-342900">
              <a:lnSpc>
                <a:spcPct val="100000"/>
              </a:lnSpc>
              <a:buFont typeface="Arial" panose="020B0604020202020204" pitchFamily="34" charset="0"/>
              <a:buChar char="•"/>
            </a:pPr>
            <a:r>
              <a:rPr lang="en-US" sz="2000" dirty="0">
                <a:latin typeface="Open Sans" panose="020B0606030504020204" pitchFamily="34" charset="0"/>
                <a:cs typeface="Open Sans" panose="020B0606030504020204" pitchFamily="34" charset="0"/>
              </a:rPr>
              <a:t>Efforts to reach the Member include phone calls on different days. </a:t>
            </a:r>
          </a:p>
        </p:txBody>
      </p:sp>
      <p:sp>
        <p:nvSpPr>
          <p:cNvPr id="7" name="Slide Number Placeholder 6">
            <a:extLst>
              <a:ext uri="{FF2B5EF4-FFF2-40B4-BE49-F238E27FC236}">
                <a16:creationId xmlns:a16="http://schemas.microsoft.com/office/drawing/2014/main" id="{3A9C47BE-F6D2-E0D8-59C3-6160BC8C606F}"/>
              </a:ext>
            </a:extLst>
          </p:cNvPr>
          <p:cNvSpPr>
            <a:spLocks noGrp="1"/>
          </p:cNvSpPr>
          <p:nvPr>
            <p:ph type="sldNum" sz="quarter" idx="12"/>
          </p:nvPr>
        </p:nvSpPr>
        <p:spPr/>
        <p:txBody>
          <a:bodyPr/>
          <a:lstStyle/>
          <a:p>
            <a:fld id="{40D13F2E-2B28-7C4F-BBA8-165E168C086A}" type="slidenum">
              <a:rPr lang="en-US" smtClean="0"/>
              <a:t>12</a:t>
            </a:fld>
            <a:endParaRPr lang="en-US"/>
          </a:p>
        </p:txBody>
      </p:sp>
      <p:cxnSp>
        <p:nvCxnSpPr>
          <p:cNvPr id="9" name="Straight Connector 8">
            <a:extLst>
              <a:ext uri="{FF2B5EF4-FFF2-40B4-BE49-F238E27FC236}">
                <a16:creationId xmlns:a16="http://schemas.microsoft.com/office/drawing/2014/main" id="{E0669BDC-8782-47F1-A884-8AA286B5C826}"/>
              </a:ext>
            </a:extLst>
          </p:cNvPr>
          <p:cNvCxnSpPr/>
          <p:nvPr/>
        </p:nvCxnSpPr>
        <p:spPr>
          <a:xfrm>
            <a:off x="269875" y="6538913"/>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CF71DB06-44A4-EDDB-1481-9BBA6BC3DE70}"/>
              </a:ext>
            </a:extLst>
          </p:cNvPr>
          <p:cNvSpPr/>
          <p:nvPr/>
        </p:nvSpPr>
        <p:spPr>
          <a:xfrm>
            <a:off x="5663186" y="807762"/>
            <a:ext cx="1170434" cy="1170434"/>
          </a:xfrm>
          <a:prstGeom prst="ellipse">
            <a:avLst/>
          </a:prstGeom>
          <a:no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455BEB03-C6C1-1DD1-EA9A-A5DDDEC17B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42226" y="1038203"/>
            <a:ext cx="1012354" cy="709552"/>
          </a:xfrm>
          <a:prstGeom prst="rect">
            <a:avLst/>
          </a:prstGeom>
        </p:spPr>
      </p:pic>
      <p:cxnSp>
        <p:nvCxnSpPr>
          <p:cNvPr id="15" name="Straight Connector 14">
            <a:extLst>
              <a:ext uri="{FF2B5EF4-FFF2-40B4-BE49-F238E27FC236}">
                <a16:creationId xmlns:a16="http://schemas.microsoft.com/office/drawing/2014/main" id="{9C5ADDC1-F6A5-3345-2763-6B624DE0900E}"/>
              </a:ext>
            </a:extLst>
          </p:cNvPr>
          <p:cNvCxnSpPr>
            <a:cxnSpLocks/>
            <a:stCxn id="19" idx="3"/>
            <a:endCxn id="19" idx="7"/>
          </p:cNvCxnSpPr>
          <p:nvPr/>
        </p:nvCxnSpPr>
        <p:spPr>
          <a:xfrm flipV="1">
            <a:off x="5834592" y="979168"/>
            <a:ext cx="827622" cy="827622"/>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2" name="Picture 1" descr="A blue and green leaves&#10;&#10;Description automatically generated">
            <a:extLst>
              <a:ext uri="{FF2B5EF4-FFF2-40B4-BE49-F238E27FC236}">
                <a16:creationId xmlns:a16="http://schemas.microsoft.com/office/drawing/2014/main" id="{50F60CD9-FAB1-DBCF-CB5C-33298154D3B5}"/>
              </a:ext>
            </a:extLst>
          </p:cNvPr>
          <p:cNvPicPr/>
          <p:nvPr/>
        </p:nvPicPr>
        <p:blipFill>
          <a:blip r:embed="rId4"/>
          <a:stretch>
            <a:fillRect/>
          </a:stretch>
        </p:blipFill>
        <p:spPr>
          <a:xfrm rot="901005" flipV="1">
            <a:off x="9374918" y="-845999"/>
            <a:ext cx="3837686" cy="3150339"/>
          </a:xfrm>
          <a:prstGeom prst="rect">
            <a:avLst/>
          </a:prstGeom>
        </p:spPr>
      </p:pic>
      <p:pic>
        <p:nvPicPr>
          <p:cNvPr id="3" name="Picture 2" descr="A white flower and a black background&#10;&#10;Description automatically generated">
            <a:extLst>
              <a:ext uri="{FF2B5EF4-FFF2-40B4-BE49-F238E27FC236}">
                <a16:creationId xmlns:a16="http://schemas.microsoft.com/office/drawing/2014/main" id="{20302275-1C21-C20D-2DA2-253B410A09DF}"/>
              </a:ext>
            </a:extLst>
          </p:cNvPr>
          <p:cNvPicPr/>
          <p:nvPr/>
        </p:nvPicPr>
        <p:blipFill>
          <a:blip r:embed="rId5"/>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3997619795"/>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C6F8F73-7084-1941-B67B-1616CBD5125E}"/>
              </a:ext>
            </a:extLst>
          </p:cNvPr>
          <p:cNvSpPr/>
          <p:nvPr/>
        </p:nvSpPr>
        <p:spPr>
          <a:xfrm>
            <a:off x="0" y="0"/>
            <a:ext cx="12192000" cy="6858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latin typeface="Calibri" panose="020F0502020204030204" pitchFamily="34" charset="0"/>
            </a:endParaRPr>
          </a:p>
        </p:txBody>
      </p:sp>
      <p:sp>
        <p:nvSpPr>
          <p:cNvPr id="12" name="Title 1">
            <a:extLst>
              <a:ext uri="{FF2B5EF4-FFF2-40B4-BE49-F238E27FC236}">
                <a16:creationId xmlns:a16="http://schemas.microsoft.com/office/drawing/2014/main" id="{DDF94CEB-B203-859D-6220-B2F9D35BA833}"/>
              </a:ext>
            </a:extLst>
          </p:cNvPr>
          <p:cNvSpPr>
            <a:spLocks noGrp="1"/>
          </p:cNvSpPr>
          <p:nvPr>
            <p:ph type="title"/>
          </p:nvPr>
        </p:nvSpPr>
        <p:spPr>
          <a:xfrm>
            <a:off x="466394" y="646495"/>
            <a:ext cx="9791770" cy="682300"/>
          </a:xfrm>
        </p:spPr>
        <p:txBody>
          <a:bodyPr>
            <a:normAutofit/>
          </a:bodyPr>
          <a:lstStyle/>
          <a:p>
            <a:r>
              <a:rPr lang="en-US" b="1" dirty="0">
                <a:solidFill>
                  <a:srgbClr val="002855"/>
                </a:solidFill>
                <a:latin typeface="Open Sans Extrabold" panose="020B0606030504020204" pitchFamily="34" charset="0"/>
                <a:cs typeface="Open Sans Extrabold" panose="020B0606030504020204" pitchFamily="34" charset="0"/>
              </a:rPr>
              <a:t>Interdisciplinary Care Team</a:t>
            </a:r>
          </a:p>
        </p:txBody>
      </p:sp>
      <p:sp>
        <p:nvSpPr>
          <p:cNvPr id="7" name="Slide Number Placeholder 6">
            <a:extLst>
              <a:ext uri="{FF2B5EF4-FFF2-40B4-BE49-F238E27FC236}">
                <a16:creationId xmlns:a16="http://schemas.microsoft.com/office/drawing/2014/main" id="{3A9C47BE-F6D2-E0D8-59C3-6160BC8C606F}"/>
              </a:ext>
            </a:extLst>
          </p:cNvPr>
          <p:cNvSpPr>
            <a:spLocks noGrp="1"/>
          </p:cNvSpPr>
          <p:nvPr>
            <p:ph type="sldNum" sz="quarter" idx="12"/>
          </p:nvPr>
        </p:nvSpPr>
        <p:spPr/>
        <p:txBody>
          <a:bodyPr/>
          <a:lstStyle/>
          <a:p>
            <a:fld id="{40D13F2E-2B28-7C4F-BBA8-165E168C086A}" type="slidenum">
              <a:rPr lang="en-US" smtClean="0"/>
              <a:t>13</a:t>
            </a:fld>
            <a:endParaRPr lang="en-US"/>
          </a:p>
        </p:txBody>
      </p:sp>
      <p:cxnSp>
        <p:nvCxnSpPr>
          <p:cNvPr id="9" name="Straight Connector 8">
            <a:extLst>
              <a:ext uri="{FF2B5EF4-FFF2-40B4-BE49-F238E27FC236}">
                <a16:creationId xmlns:a16="http://schemas.microsoft.com/office/drawing/2014/main" id="{E0669BDC-8782-47F1-A884-8AA286B5C826}"/>
              </a:ext>
            </a:extLst>
          </p:cNvPr>
          <p:cNvCxnSpPr/>
          <p:nvPr/>
        </p:nvCxnSpPr>
        <p:spPr>
          <a:xfrm>
            <a:off x="269875" y="6538913"/>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2DCD9BD-8935-D93A-C8A0-1462D2D88E51}"/>
              </a:ext>
            </a:extLst>
          </p:cNvPr>
          <p:cNvSpPr txBox="1"/>
          <p:nvPr/>
        </p:nvSpPr>
        <p:spPr>
          <a:xfrm>
            <a:off x="426576" y="1389409"/>
            <a:ext cx="9309103" cy="4524315"/>
          </a:xfrm>
          <a:prstGeom prst="rect">
            <a:avLst/>
          </a:prstGeom>
          <a:noFill/>
        </p:spPr>
        <p:txBody>
          <a:bodyPr wrap="square">
            <a:spAutoFit/>
          </a:bodyPr>
          <a:lstStyle/>
          <a:p>
            <a:pPr marL="285750" indent="-285750" algn="l" rtl="0" fontAlgn="base">
              <a:buFont typeface="Arial" panose="020B0604020202020204" pitchFamily="34" charset="0"/>
              <a:buChar char="•"/>
            </a:pPr>
            <a:r>
              <a:rPr lang="en-US" sz="1600" b="0" i="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The HRA is the starting point in identifying ICT members. ICT members are selected based on functional roles, knowledge, established relationships with the member, members unique circumstances, risk-level, individual needs and preferences. </a:t>
            </a:r>
          </a:p>
          <a:p>
            <a:pPr marL="285750" indent="-285750" algn="l" rtl="0" fontAlgn="base">
              <a:buFont typeface="Arial" panose="020B0604020202020204" pitchFamily="34" charset="0"/>
              <a:buChar char="•"/>
            </a:pPr>
            <a:endParaRPr lang="en-US" sz="16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marL="285750" indent="-285750" algn="l" rtl="0" fontAlgn="base">
              <a:buFont typeface="Arial" panose="020B0604020202020204" pitchFamily="34" charset="0"/>
              <a:buChar char="•"/>
            </a:pPr>
            <a:r>
              <a:rPr lang="en-US" sz="16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T</a:t>
            </a:r>
            <a:r>
              <a:rPr lang="en-US" sz="1600" b="0" i="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he Plan’s core ICT consists of the member and/or their caregiver, APP, PCP, and the Care Ally. </a:t>
            </a:r>
          </a:p>
          <a:p>
            <a:pPr marL="285750" indent="-285750" algn="l" rtl="0" fontAlgn="base">
              <a:buFont typeface="Arial" panose="020B0604020202020204" pitchFamily="34" charset="0"/>
              <a:buChar char="•"/>
            </a:pPr>
            <a:endParaRPr lang="en-US" sz="1600" b="0" i="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endParaRPr>
          </a:p>
          <a:p>
            <a:pPr marL="285750" indent="-285750" algn="l" rtl="0" fontAlgn="base">
              <a:buFont typeface="Arial" panose="020B0604020202020204" pitchFamily="34" charset="0"/>
              <a:buChar char="•"/>
            </a:pPr>
            <a:r>
              <a:rPr lang="en-US" sz="1600" b="0" i="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The Care Ally is the </a:t>
            </a:r>
            <a:r>
              <a:rPr lang="en-US" sz="1600" b="1" i="0" dirty="0">
                <a:solidFill>
                  <a:srgbClr val="83BD00"/>
                </a:solidFill>
                <a:effectLst/>
                <a:latin typeface="Open Sans Extrabold" panose="020B0606030504020204" pitchFamily="34" charset="0"/>
                <a:ea typeface="Open Sans Extrabold" panose="020B0606030504020204" pitchFamily="34" charset="0"/>
                <a:cs typeface="Open Sans Extrabold" panose="020B0606030504020204" pitchFamily="34" charset="0"/>
              </a:rPr>
              <a:t>communication hub </a:t>
            </a:r>
            <a:r>
              <a:rPr lang="en-US" sz="1600" b="0" i="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of the ICT, connecting members, the APP, PCP, ancillary service providers, and the senior housing community. </a:t>
            </a:r>
          </a:p>
          <a:p>
            <a:pPr marL="285750" indent="-285750" algn="l" rtl="0" fontAlgn="base">
              <a:buFont typeface="Arial" panose="020B0604020202020204" pitchFamily="34" charset="0"/>
              <a:buChar char="•"/>
            </a:pPr>
            <a:endParaRPr lang="en-US" sz="1600" b="0" i="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endParaRPr>
          </a:p>
          <a:p>
            <a:pPr marL="285750" indent="-285750" algn="l" rtl="0" fontAlgn="base">
              <a:buFont typeface="Arial" panose="020B0604020202020204" pitchFamily="34" charset="0"/>
              <a:buChar char="•"/>
            </a:pPr>
            <a:r>
              <a:rPr lang="en-US" sz="1600" b="0" i="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The ICT is developed to ensure effective coordination of care, especially through the member’s care transitions, and to improve health outcomes.​</a:t>
            </a:r>
          </a:p>
          <a:p>
            <a:pPr algn="l" rtl="0" fontAlgn="base"/>
            <a:endParaRPr lang="en-US" sz="1600" b="0" i="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endParaRPr>
          </a:p>
          <a:p>
            <a:pPr marL="285750" indent="-285750" algn="l" rtl="0" fontAlgn="base">
              <a:buFont typeface="Arial" panose="020B0604020202020204" pitchFamily="34" charset="0"/>
              <a:buChar char="•"/>
            </a:pPr>
            <a:r>
              <a:rPr lang="en-US" sz="1600" b="0" i="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The ICT reviews progress towards goals during clinical and monitoring visits with the member and during the ICT team meetings. ​</a:t>
            </a:r>
          </a:p>
          <a:p>
            <a:pPr marL="285750" indent="-285750" algn="l" rtl="0" fontAlgn="base">
              <a:buFont typeface="Arial" panose="020B0604020202020204" pitchFamily="34" charset="0"/>
              <a:buChar char="•"/>
            </a:pPr>
            <a:endParaRPr lang="en-US" sz="16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marL="285750" indent="-285750" fontAlgn="base">
              <a:buFont typeface="Arial" panose="020B0604020202020204" pitchFamily="34" charset="0"/>
              <a:buChar char="•"/>
            </a:pPr>
            <a:r>
              <a:rPr lang="en-US" sz="16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The ICT improves access to needed services and support as gaps in care and outstanding needs are identified.</a:t>
            </a:r>
          </a:p>
          <a:p>
            <a:pPr marL="285750" indent="-285750" algn="l" rtl="0" fontAlgn="base">
              <a:buFont typeface="Arial" panose="020B0604020202020204" pitchFamily="34" charset="0"/>
              <a:buChar char="•"/>
            </a:pPr>
            <a:endParaRPr lang="en-US" sz="1600" b="0" i="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descr="A blue and green leaves&#10;&#10;Description automatically generated">
            <a:extLst>
              <a:ext uri="{FF2B5EF4-FFF2-40B4-BE49-F238E27FC236}">
                <a16:creationId xmlns:a16="http://schemas.microsoft.com/office/drawing/2014/main" id="{E6AD130B-1C18-4368-A276-F957177BA243}"/>
              </a:ext>
            </a:extLst>
          </p:cNvPr>
          <p:cNvPicPr/>
          <p:nvPr/>
        </p:nvPicPr>
        <p:blipFill>
          <a:blip r:embed="rId3"/>
          <a:stretch>
            <a:fillRect/>
          </a:stretch>
        </p:blipFill>
        <p:spPr>
          <a:xfrm rot="901005" flipV="1">
            <a:off x="9374918" y="-845999"/>
            <a:ext cx="3837686" cy="3150339"/>
          </a:xfrm>
          <a:prstGeom prst="rect">
            <a:avLst/>
          </a:prstGeom>
        </p:spPr>
      </p:pic>
      <p:pic>
        <p:nvPicPr>
          <p:cNvPr id="3" name="Picture 2" descr="A white flower and a black background&#10;&#10;Description automatically generated">
            <a:extLst>
              <a:ext uri="{FF2B5EF4-FFF2-40B4-BE49-F238E27FC236}">
                <a16:creationId xmlns:a16="http://schemas.microsoft.com/office/drawing/2014/main" id="{728970C1-CF19-ED78-A65F-C000C0A605D7}"/>
              </a:ext>
            </a:extLst>
          </p:cNvPr>
          <p:cNvPicPr/>
          <p:nvPr/>
        </p:nvPicPr>
        <p:blipFill>
          <a:blip r:embed="rId4"/>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2297402917"/>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7">
            <a:extLst>
              <a:ext uri="{FF2B5EF4-FFF2-40B4-BE49-F238E27FC236}">
                <a16:creationId xmlns:a16="http://schemas.microsoft.com/office/drawing/2014/main" id="{48D4221D-C1D8-E508-B63D-C91E38E2913B}"/>
              </a:ext>
            </a:extLst>
          </p:cNvPr>
          <p:cNvSpPr/>
          <p:nvPr/>
        </p:nvSpPr>
        <p:spPr>
          <a:xfrm>
            <a:off x="235208" y="278504"/>
            <a:ext cx="11721583" cy="6038877"/>
          </a:xfrm>
          <a:prstGeom prst="roundRect">
            <a:avLst>
              <a:gd name="adj" fmla="val 5441"/>
            </a:avLst>
          </a:prstGeom>
          <a:blipFill>
            <a:blip r:embed="rId3" cstate="screen">
              <a:extLst>
                <a:ext uri="{28A0092B-C50C-407E-A947-70E740481C1C}">
                  <a14:useLocalDpi xmlns:a14="http://schemas.microsoft.com/office/drawing/2010/main"/>
                </a:ext>
              </a:extLst>
            </a:blip>
            <a:srcRect/>
            <a:stretch>
              <a:fillRect t="203" b="32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C6F8F73-7084-1941-B67B-1616CBD5125E}"/>
              </a:ext>
            </a:extLst>
          </p:cNvPr>
          <p:cNvSpPr/>
          <p:nvPr/>
        </p:nvSpPr>
        <p:spPr>
          <a:xfrm>
            <a:off x="0" y="0"/>
            <a:ext cx="12192000" cy="6858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latin typeface="Calibri" panose="020F0502020204030204" pitchFamily="34" charset="0"/>
            </a:endParaRPr>
          </a:p>
        </p:txBody>
      </p:sp>
      <p:sp>
        <p:nvSpPr>
          <p:cNvPr id="4" name="Title 1">
            <a:extLst>
              <a:ext uri="{FF2B5EF4-FFF2-40B4-BE49-F238E27FC236}">
                <a16:creationId xmlns:a16="http://schemas.microsoft.com/office/drawing/2014/main" id="{F3E87C96-C4BC-1923-1537-8422FABC9E11}"/>
              </a:ext>
            </a:extLst>
          </p:cNvPr>
          <p:cNvSpPr>
            <a:spLocks noGrp="1"/>
          </p:cNvSpPr>
          <p:nvPr>
            <p:ph type="title"/>
          </p:nvPr>
        </p:nvSpPr>
        <p:spPr>
          <a:xfrm>
            <a:off x="361786" y="22656"/>
            <a:ext cx="4940030" cy="1899912"/>
          </a:xfrm>
        </p:spPr>
        <p:txBody>
          <a:bodyPr vert="horz" lIns="91440" tIns="45720" rIns="91440" bIns="45720" rtlCol="0" anchor="ctr">
            <a:normAutofit/>
          </a:bodyPr>
          <a:lstStyle/>
          <a:p>
            <a:r>
              <a:rPr lang="en-US"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Care Coordination</a:t>
            </a:r>
          </a:p>
        </p:txBody>
      </p:sp>
      <p:sp>
        <p:nvSpPr>
          <p:cNvPr id="5" name="Content Placeholder 2">
            <a:extLst>
              <a:ext uri="{FF2B5EF4-FFF2-40B4-BE49-F238E27FC236}">
                <a16:creationId xmlns:a16="http://schemas.microsoft.com/office/drawing/2014/main" id="{5772E14F-1C69-B691-48E4-0F8183EF56F9}"/>
              </a:ext>
            </a:extLst>
          </p:cNvPr>
          <p:cNvSpPr>
            <a:spLocks noGrp="1"/>
          </p:cNvSpPr>
          <p:nvPr>
            <p:ph idx="1"/>
          </p:nvPr>
        </p:nvSpPr>
        <p:spPr>
          <a:xfrm>
            <a:off x="509306" y="1374613"/>
            <a:ext cx="4792510" cy="4673465"/>
          </a:xfrm>
        </p:spPr>
        <p:txBody>
          <a:bodyPr vert="horz" lIns="91440" tIns="45720" rIns="91440" bIns="45720" rtlCol="0" anchor="t">
            <a:normAutofit fontScale="85000" lnSpcReduction="10000"/>
          </a:bodyPr>
          <a:lstStyle/>
          <a:p>
            <a:pPr marL="0" indent="0">
              <a:lnSpc>
                <a:spcPct val="110000"/>
              </a:lnSpc>
              <a:buNone/>
            </a:pPr>
            <a:r>
              <a:rPr lang="en-US" sz="1800" b="1" dirty="0">
                <a:solidFill>
                  <a:schemeClr val="accent2"/>
                </a:solidFill>
                <a:latin typeface="Open Sans ExtraBold" panose="020B0606030504020204" pitchFamily="34" charset="0"/>
                <a:cs typeface="Open Sans ExtraBold" panose="020B0606030504020204" pitchFamily="34" charset="0"/>
              </a:rPr>
              <a:t>Individualized Care Plan (ICP) </a:t>
            </a:r>
          </a:p>
          <a:p>
            <a:pPr marL="285750" indent="-285750">
              <a:lnSpc>
                <a:spcPct val="110000"/>
              </a:lnSpc>
              <a:buFont typeface="Arial" panose="020B0604020202020204" pitchFamily="34" charset="0"/>
              <a:buChar char="•"/>
            </a:pPr>
            <a:r>
              <a:rPr lang="en-US" sz="1400" dirty="0">
                <a:latin typeface="Open Sans" panose="020B0606030504020204" pitchFamily="34" charset="0"/>
                <a:cs typeface="Open Sans" panose="020B0606030504020204" pitchFamily="34" charset="0"/>
              </a:rPr>
              <a:t>ICPs for all members are developed after the initial HRA is completed.</a:t>
            </a:r>
          </a:p>
          <a:p>
            <a:pPr marL="285750" indent="-285750">
              <a:lnSpc>
                <a:spcPct val="110000"/>
              </a:lnSpc>
              <a:buFont typeface="Arial" panose="020B0604020202020204" pitchFamily="34" charset="0"/>
              <a:buChar char="•"/>
            </a:pPr>
            <a:r>
              <a:rPr lang="en-US" sz="1400" dirty="0">
                <a:latin typeface="Open Sans" panose="020B0606030504020204" pitchFamily="34" charset="0"/>
                <a:cs typeface="Open Sans" panose="020B0606030504020204" pitchFamily="34" charset="0"/>
              </a:rPr>
              <a:t>ICPs should be reviewed quarterly and updated at a minimum of </a:t>
            </a:r>
            <a:r>
              <a:rPr lang="en-US" sz="1400" b="1" dirty="0">
                <a:latin typeface="Open Sans ExtraBold" panose="020B0606030504020204" pitchFamily="34" charset="0"/>
                <a:cs typeface="Open Sans ExtraBold" panose="020B0606030504020204" pitchFamily="34" charset="0"/>
              </a:rPr>
              <a:t>annually.</a:t>
            </a:r>
            <a:endParaRPr lang="en-US" sz="1400" dirty="0">
              <a:latin typeface="Open Sans" panose="020B0606030504020204" pitchFamily="34" charset="0"/>
              <a:cs typeface="Open Sans" panose="020B0606030504020204" pitchFamily="34" charset="0"/>
            </a:endParaRPr>
          </a:p>
          <a:p>
            <a:pPr marL="285750" indent="-285750">
              <a:lnSpc>
                <a:spcPct val="110000"/>
              </a:lnSpc>
              <a:buFont typeface="Arial,Sans-Serif" panose="020B0604020202020204" pitchFamily="34" charset="0"/>
              <a:buChar char="•"/>
            </a:pPr>
            <a:r>
              <a:rPr lang="en-US" sz="1400" dirty="0">
                <a:latin typeface="Open Sans" panose="020B0606030504020204" pitchFamily="34" charset="0"/>
                <a:cs typeface="Open Sans" panose="020B0606030504020204" pitchFamily="34" charset="0"/>
              </a:rPr>
              <a:t>Reviewed and updated, if needed, during ICT meetings or a significant change in member health status.</a:t>
            </a:r>
          </a:p>
          <a:p>
            <a:pPr marL="285750" indent="-285750">
              <a:lnSpc>
                <a:spcPct val="110000"/>
              </a:lnSpc>
              <a:buFont typeface="Arial" panose="020B0604020202020204" pitchFamily="34" charset="0"/>
              <a:buChar char="•"/>
            </a:pPr>
            <a:endParaRPr lang="en-US" sz="500" b="1" dirty="0">
              <a:solidFill>
                <a:srgbClr val="3F96B4"/>
              </a:solidFill>
              <a:latin typeface="Open Sans ExtraBold" panose="020B0606030504020204" pitchFamily="34" charset="0"/>
              <a:cs typeface="Open Sans ExtraBold" panose="020B0606030504020204" pitchFamily="34" charset="0"/>
            </a:endParaRPr>
          </a:p>
          <a:p>
            <a:pPr marL="0" indent="0">
              <a:lnSpc>
                <a:spcPct val="110000"/>
              </a:lnSpc>
              <a:buNone/>
            </a:pPr>
            <a:r>
              <a:rPr lang="en-US" sz="1800" b="1" dirty="0">
                <a:solidFill>
                  <a:schemeClr val="accent2"/>
                </a:solidFill>
                <a:latin typeface="Open Sans ExtraBold" panose="020B0606030504020204" pitchFamily="34" charset="0"/>
                <a:cs typeface="Open Sans ExtraBold" panose="020B0606030504020204" pitchFamily="34" charset="0"/>
              </a:rPr>
              <a:t>Interdisciplinary Care Team (ICT) Meetings</a:t>
            </a:r>
          </a:p>
          <a:p>
            <a:pPr marL="285750" indent="-285750">
              <a:lnSpc>
                <a:spcPct val="110000"/>
              </a:lnSpc>
              <a:buFont typeface="Arial" panose="020B0604020202020204" pitchFamily="34" charset="0"/>
              <a:buChar char="•"/>
            </a:pPr>
            <a:r>
              <a:rPr lang="en-US" sz="1400" dirty="0">
                <a:latin typeface="Open Sans" panose="020B0606030504020204" pitchFamily="34" charset="0"/>
                <a:cs typeface="Open Sans" panose="020B0606030504020204" pitchFamily="34" charset="0"/>
              </a:rPr>
              <a:t>The Care Ally is required to attend ICT meetings, at minimum </a:t>
            </a:r>
            <a:r>
              <a:rPr lang="en-US" sz="1400" b="1" dirty="0">
                <a:latin typeface="Open Sans ExtraBold" panose="020B0606030504020204" pitchFamily="34" charset="0"/>
                <a:cs typeface="Open Sans ExtraBold" panose="020B0606030504020204" pitchFamily="34" charset="0"/>
              </a:rPr>
              <a:t>annually </a:t>
            </a:r>
            <a:r>
              <a:rPr lang="en-US" sz="1400" dirty="0">
                <a:latin typeface="Open Sans" panose="020B0606030504020204" pitchFamily="34" charset="0"/>
                <a:cs typeface="Open Sans" panose="020B0606030504020204" pitchFamily="34" charset="0"/>
              </a:rPr>
              <a:t>(including hospice). </a:t>
            </a:r>
          </a:p>
          <a:p>
            <a:pPr marL="285750" indent="-285750">
              <a:lnSpc>
                <a:spcPct val="110000"/>
              </a:lnSpc>
              <a:buFont typeface="Arial" panose="020B0604020202020204" pitchFamily="34" charset="0"/>
              <a:buChar char="•"/>
            </a:pPr>
            <a:r>
              <a:rPr lang="en-US" sz="1400" dirty="0">
                <a:effectLst/>
                <a:latin typeface="Open Sans" panose="020B0606030504020204" pitchFamily="34" charset="0"/>
                <a:cs typeface="Open Sans" panose="020B0606030504020204" pitchFamily="34" charset="0"/>
              </a:rPr>
              <a:t>If the </a:t>
            </a:r>
            <a:r>
              <a:rPr lang="en-US" sz="1400" dirty="0">
                <a:latin typeface="Open Sans" panose="020B0606030504020204" pitchFamily="34" charset="0"/>
                <a:cs typeface="Open Sans" panose="020B0606030504020204" pitchFamily="34" charset="0"/>
              </a:rPr>
              <a:t>facility</a:t>
            </a:r>
            <a:r>
              <a:rPr lang="en-US" sz="1400" dirty="0">
                <a:effectLst/>
                <a:latin typeface="Open Sans" panose="020B0606030504020204" pitchFamily="34" charset="0"/>
                <a:cs typeface="Open Sans" panose="020B0606030504020204" pitchFamily="34" charset="0"/>
              </a:rPr>
              <a:t> does not notify and/or invite the Care Ally to the Facility ICT Meeting, the Care Ally is responsible for coordinating an ICT Meeting with the member and/or caregiver, facility staff, PCP, and APP.</a:t>
            </a:r>
            <a:endParaRPr lang="en-US" sz="1400" dirty="0">
              <a:highlight>
                <a:srgbClr val="FFFF00"/>
              </a:highlight>
              <a:latin typeface="Open Sans" panose="020B0606030504020204" pitchFamily="34" charset="0"/>
              <a:cs typeface="Open Sans" panose="020B0606030504020204" pitchFamily="34" charset="0"/>
            </a:endParaRPr>
          </a:p>
          <a:p>
            <a:pPr marL="285750" indent="-285750">
              <a:lnSpc>
                <a:spcPct val="110000"/>
              </a:lnSpc>
              <a:buFont typeface="Arial" panose="020B0604020202020204" pitchFamily="34" charset="0"/>
              <a:buChar char="•"/>
            </a:pPr>
            <a:r>
              <a:rPr lang="en-US" sz="1400" dirty="0">
                <a:latin typeface="Open Sans" panose="020B0606030504020204" pitchFamily="34" charset="0"/>
                <a:cs typeface="Open Sans" panose="020B0606030504020204" pitchFamily="34" charset="0"/>
              </a:rPr>
              <a:t>The APP and PCP are encouraged to attend the ICT meetings. If they cannot attend, the Care Ally will communicate and coordinate ICT meeting outcomes with the APP and PCP. </a:t>
            </a:r>
          </a:p>
        </p:txBody>
      </p:sp>
      <p:sp>
        <p:nvSpPr>
          <p:cNvPr id="7" name="Slide Number Placeholder 6">
            <a:extLst>
              <a:ext uri="{FF2B5EF4-FFF2-40B4-BE49-F238E27FC236}">
                <a16:creationId xmlns:a16="http://schemas.microsoft.com/office/drawing/2014/main" id="{3A9C47BE-F6D2-E0D8-59C3-6160BC8C606F}"/>
              </a:ext>
            </a:extLst>
          </p:cNvPr>
          <p:cNvSpPr>
            <a:spLocks noGrp="1"/>
          </p:cNvSpPr>
          <p:nvPr>
            <p:ph type="sldNum" sz="quarter" idx="12"/>
          </p:nvPr>
        </p:nvSpPr>
        <p:spPr/>
        <p:txBody>
          <a:bodyPr/>
          <a:lstStyle/>
          <a:p>
            <a:fld id="{40D13F2E-2B28-7C4F-BBA8-165E168C086A}" type="slidenum">
              <a:rPr lang="en-US" smtClean="0"/>
              <a:t>14</a:t>
            </a:fld>
            <a:endParaRPr lang="en-US"/>
          </a:p>
        </p:txBody>
      </p:sp>
      <p:cxnSp>
        <p:nvCxnSpPr>
          <p:cNvPr id="9" name="Straight Connector 8">
            <a:extLst>
              <a:ext uri="{FF2B5EF4-FFF2-40B4-BE49-F238E27FC236}">
                <a16:creationId xmlns:a16="http://schemas.microsoft.com/office/drawing/2014/main" id="{E0669BDC-8782-47F1-A884-8AA286B5C826}"/>
              </a:ext>
            </a:extLst>
          </p:cNvPr>
          <p:cNvCxnSpPr/>
          <p:nvPr/>
        </p:nvCxnSpPr>
        <p:spPr>
          <a:xfrm>
            <a:off x="269875" y="6538913"/>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descr="A blue and green leaves&#10;&#10;Description automatically generated">
            <a:extLst>
              <a:ext uri="{FF2B5EF4-FFF2-40B4-BE49-F238E27FC236}">
                <a16:creationId xmlns:a16="http://schemas.microsoft.com/office/drawing/2014/main" id="{6E0B8752-A198-A354-FDDE-47FD4849A780}"/>
              </a:ext>
            </a:extLst>
          </p:cNvPr>
          <p:cNvPicPr/>
          <p:nvPr/>
        </p:nvPicPr>
        <p:blipFill>
          <a:blip r:embed="rId4"/>
          <a:stretch>
            <a:fillRect/>
          </a:stretch>
        </p:blipFill>
        <p:spPr>
          <a:xfrm rot="901005" flipV="1">
            <a:off x="9374918" y="-845999"/>
            <a:ext cx="3837686" cy="3150339"/>
          </a:xfrm>
          <a:prstGeom prst="rect">
            <a:avLst/>
          </a:prstGeom>
        </p:spPr>
      </p:pic>
      <p:pic>
        <p:nvPicPr>
          <p:cNvPr id="3" name="Picture 2" descr="A white flower and a black background&#10;&#10;Description automatically generated">
            <a:extLst>
              <a:ext uri="{FF2B5EF4-FFF2-40B4-BE49-F238E27FC236}">
                <a16:creationId xmlns:a16="http://schemas.microsoft.com/office/drawing/2014/main" id="{C69869DD-F206-D83D-3A2A-A8D0E798796C}"/>
              </a:ext>
            </a:extLst>
          </p:cNvPr>
          <p:cNvPicPr/>
          <p:nvPr/>
        </p:nvPicPr>
        <p:blipFill>
          <a:blip r:embed="rId5"/>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2001108525"/>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C6F8F73-7084-1941-B67B-1616CBD5125E}"/>
              </a:ext>
            </a:extLst>
          </p:cNvPr>
          <p:cNvSpPr/>
          <p:nvPr/>
        </p:nvSpPr>
        <p:spPr>
          <a:xfrm>
            <a:off x="0" y="0"/>
            <a:ext cx="12192000" cy="6858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latin typeface="Calibri" panose="020F0502020204030204" pitchFamily="34" charset="0"/>
            </a:endParaRPr>
          </a:p>
        </p:txBody>
      </p:sp>
      <p:sp>
        <p:nvSpPr>
          <p:cNvPr id="4" name="Title 1">
            <a:extLst>
              <a:ext uri="{FF2B5EF4-FFF2-40B4-BE49-F238E27FC236}">
                <a16:creationId xmlns:a16="http://schemas.microsoft.com/office/drawing/2014/main" id="{2C2739BA-B33E-6717-E428-522B2A424D7E}"/>
              </a:ext>
            </a:extLst>
          </p:cNvPr>
          <p:cNvSpPr>
            <a:spLocks noGrp="1"/>
          </p:cNvSpPr>
          <p:nvPr>
            <p:ph type="title"/>
          </p:nvPr>
        </p:nvSpPr>
        <p:spPr>
          <a:xfrm>
            <a:off x="452747" y="447205"/>
            <a:ext cx="9791770" cy="682300"/>
          </a:xfrm>
        </p:spPr>
        <p:txBody>
          <a:bodyPr/>
          <a:lstStyle/>
          <a:p>
            <a:r>
              <a:rPr lang="en-US"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Care Transitions</a:t>
            </a:r>
          </a:p>
        </p:txBody>
      </p:sp>
      <p:sp>
        <p:nvSpPr>
          <p:cNvPr id="5" name="Content Placeholder 2">
            <a:extLst>
              <a:ext uri="{FF2B5EF4-FFF2-40B4-BE49-F238E27FC236}">
                <a16:creationId xmlns:a16="http://schemas.microsoft.com/office/drawing/2014/main" id="{A47E0DDF-85D9-C22E-3447-FB9902173C37}"/>
              </a:ext>
            </a:extLst>
          </p:cNvPr>
          <p:cNvSpPr>
            <a:spLocks noGrp="1"/>
          </p:cNvSpPr>
          <p:nvPr>
            <p:ph idx="1"/>
          </p:nvPr>
        </p:nvSpPr>
        <p:spPr>
          <a:xfrm>
            <a:off x="452747" y="1078695"/>
            <a:ext cx="9442638" cy="4857238"/>
          </a:xfrm>
        </p:spPr>
        <p:txBody>
          <a:bodyPr vert="horz" lIns="91440" tIns="45720" rIns="91440" bIns="45720" rtlCol="0" anchor="t">
            <a:noAutofit/>
          </a:bodyPr>
          <a:lstStyle/>
          <a:p>
            <a:pPr marL="342900" indent="-342900">
              <a:lnSpc>
                <a:spcPct val="100000"/>
              </a:lnSpc>
              <a:buFont typeface="Arial" panose="020B0604020202020204" pitchFamily="34" charset="0"/>
              <a:buChar char="•"/>
            </a:pPr>
            <a:r>
              <a:rPr lang="en-US" sz="1300" dirty="0">
                <a:latin typeface="Open Sans" panose="020B0606030504020204" pitchFamily="34" charset="0"/>
                <a:cs typeface="Open Sans" panose="020B0606030504020204" pitchFamily="34" charset="0"/>
              </a:rPr>
              <a:t>If the Plan is notified of a potential care transition (i.e., inpatient or long-term acute care), the Care Ally and/or APP will make best efforts to meet with the member and/or caregiver/family before the transition to discuss goals of care and advance directives.</a:t>
            </a:r>
          </a:p>
          <a:p>
            <a:pPr marL="342900" indent="-342900">
              <a:lnSpc>
                <a:spcPct val="100000"/>
              </a:lnSpc>
              <a:buFont typeface="Arial" panose="020B0604020202020204" pitchFamily="34" charset="0"/>
              <a:buChar char="•"/>
            </a:pPr>
            <a:r>
              <a:rPr lang="en-US" sz="1300" dirty="0">
                <a:latin typeface="Open Sans" panose="020B0606030504020204" pitchFamily="34" charset="0"/>
                <a:cs typeface="Open Sans" panose="020B0606030504020204" pitchFamily="34" charset="0"/>
              </a:rPr>
              <a:t>The APP will complete a post-discharge member face-to-face and/or telehealth visit </a:t>
            </a:r>
            <a:r>
              <a:rPr lang="en-US" sz="1300" b="1" dirty="0">
                <a:solidFill>
                  <a:srgbClr val="83BD00"/>
                </a:solidFill>
                <a:latin typeface="Open Sans Extrabold" panose="020B0606030504020204" pitchFamily="34" charset="0"/>
                <a:cs typeface="Open Sans Extrabold" panose="020B0606030504020204" pitchFamily="34" charset="0"/>
              </a:rPr>
              <a:t>within</a:t>
            </a:r>
            <a:r>
              <a:rPr lang="en-US" sz="1300" dirty="0">
                <a:solidFill>
                  <a:srgbClr val="83BD00"/>
                </a:solidFill>
                <a:latin typeface="Open Sans" panose="020B0606030504020204" pitchFamily="34" charset="0"/>
                <a:cs typeface="Open Sans" panose="020B0606030504020204" pitchFamily="34" charset="0"/>
              </a:rPr>
              <a:t> </a:t>
            </a:r>
            <a:r>
              <a:rPr lang="en-US" sz="1300" b="1" dirty="0">
                <a:solidFill>
                  <a:srgbClr val="83BD00"/>
                </a:solidFill>
                <a:latin typeface="Open Sans Extrabold" panose="020B0606030504020204" pitchFamily="34" charset="0"/>
                <a:cs typeface="Open Sans Extrabold" panose="020B0606030504020204" pitchFamily="34" charset="0"/>
              </a:rPr>
              <a:t>seven (7) calendar days of the discharge</a:t>
            </a:r>
            <a:r>
              <a:rPr lang="en-US" sz="1300" dirty="0">
                <a:solidFill>
                  <a:srgbClr val="002855"/>
                </a:solidFill>
                <a:latin typeface="Open Sans" panose="020B0606030504020204" pitchFamily="34" charset="0"/>
                <a:cs typeface="Open Sans" panose="020B0606030504020204" pitchFamily="34" charset="0"/>
              </a:rPr>
              <a:t> </a:t>
            </a:r>
            <a:r>
              <a:rPr lang="en-US" sz="1300" dirty="0">
                <a:latin typeface="Open Sans" panose="020B0606030504020204" pitchFamily="34" charset="0"/>
                <a:cs typeface="Open Sans" panose="020B0606030504020204" pitchFamily="34" charset="0"/>
              </a:rPr>
              <a:t>from hospital or long-term acute care (LTAC)</a:t>
            </a:r>
            <a:r>
              <a:rPr lang="en-US" sz="1300" b="1" dirty="0">
                <a:latin typeface="Open Sans Extrabold" panose="020B0606030504020204" pitchFamily="34" charset="0"/>
                <a:cs typeface="Open Sans Extrabold" panose="020B0606030504020204" pitchFamily="34" charset="0"/>
              </a:rPr>
              <a:t> </a:t>
            </a:r>
            <a:r>
              <a:rPr lang="en-US" sz="1300" dirty="0">
                <a:latin typeface="Open Sans" panose="020B0606030504020204" pitchFamily="34" charset="0"/>
                <a:cs typeface="Open Sans" panose="020B0606030504020204" pitchFamily="34" charset="0"/>
              </a:rPr>
              <a:t>and will update the treatment plan, as appropriate.</a:t>
            </a:r>
          </a:p>
          <a:p>
            <a:pPr>
              <a:lnSpc>
                <a:spcPct val="100000"/>
              </a:lnSpc>
            </a:pPr>
            <a:r>
              <a:rPr lang="en-US" sz="1300" dirty="0">
                <a:latin typeface="Open Sans" panose="020B0606030504020204" pitchFamily="34" charset="0"/>
                <a:cs typeface="Open Sans" panose="020B0606030504020204" pitchFamily="34" charset="0"/>
              </a:rPr>
              <a:t>During the post-discharge visit, the APP may complete the following:</a:t>
            </a:r>
          </a:p>
          <a:p>
            <a:pPr marL="342900" indent="-342900">
              <a:lnSpc>
                <a:spcPct val="100000"/>
              </a:lnSpc>
              <a:buFont typeface="Arial" panose="020B0604020202020204" pitchFamily="34" charset="0"/>
              <a:buChar char="•"/>
            </a:pPr>
            <a:r>
              <a:rPr lang="en-US" sz="1300" dirty="0">
                <a:latin typeface="Open Sans" panose="020B0606030504020204" pitchFamily="34" charset="0"/>
                <a:cs typeface="Open Sans" panose="020B0606030504020204" pitchFamily="34" charset="0"/>
              </a:rPr>
              <a:t>Educate the member and/or caregiver on the reason(s) for hospitalization</a:t>
            </a:r>
          </a:p>
          <a:p>
            <a:pPr marL="342900" indent="-342900">
              <a:lnSpc>
                <a:spcPct val="100000"/>
              </a:lnSpc>
              <a:buFont typeface="Arial" panose="020B0604020202020204" pitchFamily="34" charset="0"/>
              <a:buChar char="•"/>
            </a:pPr>
            <a:r>
              <a:rPr lang="en-US" sz="1300" dirty="0">
                <a:latin typeface="Open Sans" panose="020B0606030504020204" pitchFamily="34" charset="0"/>
                <a:cs typeface="Open Sans" panose="020B0606030504020204" pitchFamily="34" charset="0"/>
              </a:rPr>
              <a:t>Provide instruction on who to contact for concerns at any point in time</a:t>
            </a:r>
          </a:p>
          <a:p>
            <a:pPr marL="342900" indent="-342900">
              <a:lnSpc>
                <a:spcPct val="100000"/>
              </a:lnSpc>
              <a:buFont typeface="Arial" panose="020B0604020202020204" pitchFamily="34" charset="0"/>
              <a:buChar char="•"/>
            </a:pPr>
            <a:r>
              <a:rPr lang="en-US" sz="1300" dirty="0">
                <a:latin typeface="Open Sans" panose="020B0606030504020204" pitchFamily="34" charset="0"/>
                <a:cs typeface="Open Sans" panose="020B0606030504020204" pitchFamily="34" charset="0"/>
              </a:rPr>
              <a:t>Educate the member and/or their caregiver on signs and symptoms or “red flags” (i.e., warning signs that indicate the condition is worsening and how to respond)</a:t>
            </a:r>
          </a:p>
          <a:p>
            <a:pPr marL="342900" indent="-342900">
              <a:lnSpc>
                <a:spcPct val="100000"/>
              </a:lnSpc>
              <a:buFont typeface="Arial" panose="020B0604020202020204" pitchFamily="34" charset="0"/>
              <a:buChar char="•"/>
            </a:pPr>
            <a:r>
              <a:rPr lang="en-US" sz="1300" dirty="0">
                <a:latin typeface="Open Sans" panose="020B0606030504020204" pitchFamily="34" charset="0"/>
                <a:cs typeface="Open Sans" panose="020B0606030504020204" pitchFamily="34" charset="0"/>
              </a:rPr>
              <a:t>*Perform medication reconciliation (required quality measure)</a:t>
            </a:r>
          </a:p>
          <a:p>
            <a:pPr marL="342900" indent="-342900">
              <a:lnSpc>
                <a:spcPct val="100000"/>
              </a:lnSpc>
              <a:buFont typeface="Arial" panose="020B0604020202020204" pitchFamily="34" charset="0"/>
              <a:buChar char="•"/>
            </a:pPr>
            <a:r>
              <a:rPr lang="en-US" sz="1300" dirty="0">
                <a:latin typeface="Open Sans" panose="020B0606030504020204" pitchFamily="34" charset="0"/>
                <a:cs typeface="Open Sans" panose="020B0606030504020204" pitchFamily="34" charset="0"/>
              </a:rPr>
              <a:t>Educate members living in Assisted Living who are managing their own medication on medication self-management, new medications, and dosing</a:t>
            </a:r>
          </a:p>
          <a:p>
            <a:pPr marL="342900" indent="-342900">
              <a:lnSpc>
                <a:spcPct val="100000"/>
              </a:lnSpc>
              <a:buFont typeface="Arial" panose="020B0604020202020204" pitchFamily="34" charset="0"/>
              <a:buChar char="•"/>
            </a:pPr>
            <a:r>
              <a:rPr lang="en-US" sz="1300" dirty="0">
                <a:latin typeface="Open Sans" panose="020B0606030504020204" pitchFamily="34" charset="0"/>
                <a:cs typeface="Open Sans" panose="020B0606030504020204" pitchFamily="34" charset="0"/>
              </a:rPr>
              <a:t>Review any new conditions or diagnoses</a:t>
            </a:r>
          </a:p>
          <a:p>
            <a:pPr marL="342900" indent="-342900">
              <a:lnSpc>
                <a:spcPct val="100000"/>
              </a:lnSpc>
              <a:buFont typeface="Arial" panose="020B0604020202020204" pitchFamily="34" charset="0"/>
              <a:buChar char="•"/>
            </a:pPr>
            <a:r>
              <a:rPr lang="en-US" sz="1300" dirty="0">
                <a:latin typeface="Open Sans" panose="020B0606030504020204" pitchFamily="34" charset="0"/>
                <a:cs typeface="Open Sans" panose="020B0606030504020204" pitchFamily="34" charset="0"/>
              </a:rPr>
              <a:t>Review the updated ICP</a:t>
            </a:r>
          </a:p>
          <a:p>
            <a:pPr marL="342900" indent="-342900">
              <a:lnSpc>
                <a:spcPct val="100000"/>
              </a:lnSpc>
              <a:buFont typeface="Arial" panose="020B0604020202020204" pitchFamily="34" charset="0"/>
              <a:buChar char="•"/>
            </a:pPr>
            <a:r>
              <a:rPr lang="en-US" sz="1300" dirty="0">
                <a:latin typeface="Open Sans" panose="020B0606030504020204" pitchFamily="34" charset="0"/>
                <a:cs typeface="Open Sans" panose="020B0606030504020204" pitchFamily="34" charset="0"/>
              </a:rPr>
              <a:t>Coordinate orders for post-hospital specialist visits, diagnostic testing, home health services and/or therapy</a:t>
            </a:r>
            <a:br>
              <a:rPr lang="en-US" sz="1300" dirty="0">
                <a:latin typeface="Open Sans" panose="020B0606030504020204" pitchFamily="34" charset="0"/>
                <a:cs typeface="Open Sans" panose="020B0606030504020204" pitchFamily="34" charset="0"/>
              </a:rPr>
            </a:br>
            <a:endParaRPr lang="en-US" sz="1300" dirty="0">
              <a:latin typeface="Open Sans" panose="020B0606030504020204" pitchFamily="34" charset="0"/>
              <a:cs typeface="Open Sans" panose="020B0606030504020204" pitchFamily="34" charset="0"/>
            </a:endParaRPr>
          </a:p>
        </p:txBody>
      </p:sp>
      <p:sp>
        <p:nvSpPr>
          <p:cNvPr id="7" name="Slide Number Placeholder 6">
            <a:extLst>
              <a:ext uri="{FF2B5EF4-FFF2-40B4-BE49-F238E27FC236}">
                <a16:creationId xmlns:a16="http://schemas.microsoft.com/office/drawing/2014/main" id="{3A9C47BE-F6D2-E0D8-59C3-6160BC8C606F}"/>
              </a:ext>
            </a:extLst>
          </p:cNvPr>
          <p:cNvSpPr>
            <a:spLocks noGrp="1"/>
          </p:cNvSpPr>
          <p:nvPr>
            <p:ph type="sldNum" sz="quarter" idx="12"/>
          </p:nvPr>
        </p:nvSpPr>
        <p:spPr/>
        <p:txBody>
          <a:bodyPr/>
          <a:lstStyle/>
          <a:p>
            <a:fld id="{40D13F2E-2B28-7C4F-BBA8-165E168C086A}" type="slidenum">
              <a:rPr lang="en-US" smtClean="0"/>
              <a:t>15</a:t>
            </a:fld>
            <a:endParaRPr lang="en-US"/>
          </a:p>
        </p:txBody>
      </p:sp>
      <p:cxnSp>
        <p:nvCxnSpPr>
          <p:cNvPr id="9" name="Straight Connector 8">
            <a:extLst>
              <a:ext uri="{FF2B5EF4-FFF2-40B4-BE49-F238E27FC236}">
                <a16:creationId xmlns:a16="http://schemas.microsoft.com/office/drawing/2014/main" id="{E0669BDC-8782-47F1-A884-8AA286B5C826}"/>
              </a:ext>
            </a:extLst>
          </p:cNvPr>
          <p:cNvCxnSpPr/>
          <p:nvPr/>
        </p:nvCxnSpPr>
        <p:spPr>
          <a:xfrm>
            <a:off x="269875" y="6538913"/>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EACA7A3-08C8-C9B9-18A0-3ADA21B220A2}"/>
              </a:ext>
            </a:extLst>
          </p:cNvPr>
          <p:cNvSpPr txBox="1"/>
          <p:nvPr/>
        </p:nvSpPr>
        <p:spPr>
          <a:xfrm>
            <a:off x="1056520" y="5848959"/>
            <a:ext cx="9080033" cy="338554"/>
          </a:xfrm>
          <a:prstGeom prst="rect">
            <a:avLst/>
          </a:prstGeom>
          <a:noFill/>
        </p:spPr>
        <p:txBody>
          <a:bodyPr wrap="square" rtlCol="0">
            <a:spAutoFit/>
          </a:bodyPr>
          <a:lstStyle/>
          <a:p>
            <a:r>
              <a:rPr lang="en-US" sz="16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Clinical Practice Guidelines can be found on the Plan website under the “For Provider” tab.</a:t>
            </a:r>
          </a:p>
        </p:txBody>
      </p:sp>
      <p:pic>
        <p:nvPicPr>
          <p:cNvPr id="10" name="Picture 9" descr="Icon&#10;&#10;Description automatically generated">
            <a:extLst>
              <a:ext uri="{FF2B5EF4-FFF2-40B4-BE49-F238E27FC236}">
                <a16:creationId xmlns:a16="http://schemas.microsoft.com/office/drawing/2014/main" id="{DEAAD1B9-9B26-B01D-02EA-76ADEBD877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6374" y="5770583"/>
            <a:ext cx="361567" cy="498007"/>
          </a:xfrm>
          <a:prstGeom prst="rect">
            <a:avLst/>
          </a:prstGeom>
        </p:spPr>
      </p:pic>
      <p:cxnSp>
        <p:nvCxnSpPr>
          <p:cNvPr id="14" name="Straight Connector 13">
            <a:extLst>
              <a:ext uri="{FF2B5EF4-FFF2-40B4-BE49-F238E27FC236}">
                <a16:creationId xmlns:a16="http://schemas.microsoft.com/office/drawing/2014/main" id="{79093D89-8EB2-51CB-941E-E9B80A1041D5}"/>
              </a:ext>
            </a:extLst>
          </p:cNvPr>
          <p:cNvCxnSpPr>
            <a:cxnSpLocks/>
          </p:cNvCxnSpPr>
          <p:nvPr/>
        </p:nvCxnSpPr>
        <p:spPr>
          <a:xfrm>
            <a:off x="1204374" y="5849021"/>
            <a:ext cx="8794515"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2" name="Picture 1" descr="A blue and green leaves&#10;&#10;Description automatically generated">
            <a:extLst>
              <a:ext uri="{FF2B5EF4-FFF2-40B4-BE49-F238E27FC236}">
                <a16:creationId xmlns:a16="http://schemas.microsoft.com/office/drawing/2014/main" id="{E95B155E-0B32-A55A-66E7-84C87DDE3B15}"/>
              </a:ext>
            </a:extLst>
          </p:cNvPr>
          <p:cNvPicPr/>
          <p:nvPr/>
        </p:nvPicPr>
        <p:blipFill>
          <a:blip r:embed="rId4"/>
          <a:stretch>
            <a:fillRect/>
          </a:stretch>
        </p:blipFill>
        <p:spPr>
          <a:xfrm rot="901005" flipV="1">
            <a:off x="9374918" y="-845999"/>
            <a:ext cx="3837686" cy="3150339"/>
          </a:xfrm>
          <a:prstGeom prst="rect">
            <a:avLst/>
          </a:prstGeom>
        </p:spPr>
      </p:pic>
      <p:pic>
        <p:nvPicPr>
          <p:cNvPr id="3" name="Picture 2" descr="A white flower and a black background&#10;&#10;Description automatically generated">
            <a:extLst>
              <a:ext uri="{FF2B5EF4-FFF2-40B4-BE49-F238E27FC236}">
                <a16:creationId xmlns:a16="http://schemas.microsoft.com/office/drawing/2014/main" id="{0635E07E-3191-3A83-70E9-98DACCDAF6FE}"/>
              </a:ext>
            </a:extLst>
          </p:cNvPr>
          <p:cNvPicPr/>
          <p:nvPr/>
        </p:nvPicPr>
        <p:blipFill>
          <a:blip r:embed="rId5"/>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1236955164"/>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C6F8F73-7084-1941-B67B-1616CBD5125E}"/>
              </a:ext>
            </a:extLst>
          </p:cNvPr>
          <p:cNvSpPr/>
          <p:nvPr/>
        </p:nvSpPr>
        <p:spPr>
          <a:xfrm>
            <a:off x="0" y="0"/>
            <a:ext cx="12192000" cy="6858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latin typeface="Calibri" panose="020F0502020204030204" pitchFamily="34" charset="0"/>
            </a:endParaRPr>
          </a:p>
        </p:txBody>
      </p:sp>
      <p:sp>
        <p:nvSpPr>
          <p:cNvPr id="15" name="Title 1">
            <a:extLst>
              <a:ext uri="{FF2B5EF4-FFF2-40B4-BE49-F238E27FC236}">
                <a16:creationId xmlns:a16="http://schemas.microsoft.com/office/drawing/2014/main" id="{922B7FC8-4447-0B60-E4AB-5BB44F2EA99B}"/>
              </a:ext>
            </a:extLst>
          </p:cNvPr>
          <p:cNvSpPr>
            <a:spLocks noGrp="1"/>
          </p:cNvSpPr>
          <p:nvPr>
            <p:ph type="title"/>
          </p:nvPr>
        </p:nvSpPr>
        <p:spPr>
          <a:xfrm>
            <a:off x="452747" y="381889"/>
            <a:ext cx="9791770" cy="682300"/>
          </a:xfrm>
        </p:spPr>
        <p:txBody>
          <a:bodyPr/>
          <a:lstStyle/>
          <a:p>
            <a:r>
              <a:rPr lang="en-US"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Care Transition Cont. </a:t>
            </a:r>
          </a:p>
        </p:txBody>
      </p:sp>
      <p:sp>
        <p:nvSpPr>
          <p:cNvPr id="16" name="Content Placeholder 2">
            <a:extLst>
              <a:ext uri="{FF2B5EF4-FFF2-40B4-BE49-F238E27FC236}">
                <a16:creationId xmlns:a16="http://schemas.microsoft.com/office/drawing/2014/main" id="{A8557619-F3E9-A045-CB61-5BD168AEA6C6}"/>
              </a:ext>
            </a:extLst>
          </p:cNvPr>
          <p:cNvSpPr>
            <a:spLocks noGrp="1"/>
          </p:cNvSpPr>
          <p:nvPr>
            <p:ph idx="1"/>
          </p:nvPr>
        </p:nvSpPr>
        <p:spPr>
          <a:xfrm>
            <a:off x="452747" y="1024655"/>
            <a:ext cx="7995217" cy="2134275"/>
          </a:xfrm>
        </p:spPr>
        <p:txBody>
          <a:bodyPr vert="horz" lIns="91440" tIns="45720" rIns="91440" bIns="45720" rtlCol="0" anchor="t">
            <a:normAutofit/>
          </a:bodyPr>
          <a:lstStyle/>
          <a:p>
            <a:r>
              <a:rPr lang="en-US" sz="1400" dirty="0">
                <a:solidFill>
                  <a:schemeClr val="accent2"/>
                </a:solidFill>
                <a:latin typeface="Open Sans" panose="020B0606030504020204" pitchFamily="34" charset="0"/>
                <a:cs typeface="Open Sans" panose="020B0606030504020204" pitchFamily="34" charset="0"/>
              </a:rPr>
              <a:t>APP/Practice Group Reminder: </a:t>
            </a:r>
            <a:r>
              <a:rPr lang="en-US" sz="1400" dirty="0">
                <a:latin typeface="Open Sans" panose="020B0606030504020204" pitchFamily="34" charset="0"/>
                <a:cs typeface="Open Sans" panose="020B0606030504020204" pitchFamily="34" charset="0"/>
              </a:rPr>
              <a:t>Review the </a:t>
            </a:r>
            <a:r>
              <a:rPr lang="en-US" sz="1400" u="sng" dirty="0">
                <a:latin typeface="Open Sans" panose="020B0606030504020204" pitchFamily="34" charset="0"/>
                <a:cs typeface="Open Sans" panose="020B0606030504020204" pitchFamily="34" charset="0"/>
              </a:rPr>
              <a:t>Quality Resource Guide </a:t>
            </a:r>
            <a:r>
              <a:rPr lang="en-US" sz="1400" dirty="0">
                <a:latin typeface="Open Sans" panose="020B0606030504020204" pitchFamily="34" charset="0"/>
                <a:cs typeface="Open Sans" panose="020B0606030504020204" pitchFamily="34" charset="0"/>
              </a:rPr>
              <a:t>to verify the provider is completing an approved encounter type and billing per the guidelines of the CPT code. </a:t>
            </a:r>
          </a:p>
          <a:p>
            <a:pPr marL="342900" indent="-342900">
              <a:buFont typeface="Arial" panose="020B0604020202020204" pitchFamily="34" charset="0"/>
              <a:buChar char="•"/>
            </a:pPr>
            <a:r>
              <a:rPr lang="en-US" sz="1400" dirty="0">
                <a:latin typeface="Open Sans" panose="020B0606030504020204" pitchFamily="34" charset="0"/>
                <a:cs typeface="Open Sans" panose="020B0606030504020204" pitchFamily="34" charset="0"/>
              </a:rPr>
              <a:t>This is how the Plan will verify the transition visit occurred within 7 calendar days! </a:t>
            </a:r>
          </a:p>
          <a:p>
            <a:pPr marL="342900" indent="-342900">
              <a:buFont typeface="Arial" panose="020B0604020202020204" pitchFamily="34" charset="0"/>
              <a:buChar char="•"/>
            </a:pPr>
            <a:r>
              <a:rPr lang="en-US" sz="1400" dirty="0">
                <a:latin typeface="Open Sans" panose="020B0606030504020204" pitchFamily="34" charset="0"/>
                <a:cs typeface="Open Sans" panose="020B0606030504020204" pitchFamily="34" charset="0"/>
              </a:rPr>
              <a:t>Approved Billing Code Examples:</a:t>
            </a:r>
          </a:p>
          <a:p>
            <a:endParaRPr lang="en-US" sz="1400" b="1" dirty="0">
              <a:latin typeface="Open Sans Extrabold" panose="020B0606030504020204" pitchFamily="34" charset="0"/>
              <a:cs typeface="Open Sans Extrabold" panose="020B0606030504020204" pitchFamily="34" charset="0"/>
            </a:endParaRPr>
          </a:p>
          <a:p>
            <a:endParaRPr lang="en-US" sz="1400" dirty="0">
              <a:latin typeface="Open Sans" panose="020B0606030504020204" pitchFamily="34" charset="0"/>
              <a:cs typeface="Open Sans" panose="020B0606030504020204" pitchFamily="34" charset="0"/>
            </a:endParaRPr>
          </a:p>
        </p:txBody>
      </p:sp>
      <p:sp>
        <p:nvSpPr>
          <p:cNvPr id="7" name="Slide Number Placeholder 6">
            <a:extLst>
              <a:ext uri="{FF2B5EF4-FFF2-40B4-BE49-F238E27FC236}">
                <a16:creationId xmlns:a16="http://schemas.microsoft.com/office/drawing/2014/main" id="{3A9C47BE-F6D2-E0D8-59C3-6160BC8C606F}"/>
              </a:ext>
            </a:extLst>
          </p:cNvPr>
          <p:cNvSpPr>
            <a:spLocks noGrp="1"/>
          </p:cNvSpPr>
          <p:nvPr>
            <p:ph type="sldNum" sz="quarter" idx="12"/>
          </p:nvPr>
        </p:nvSpPr>
        <p:spPr/>
        <p:txBody>
          <a:bodyPr/>
          <a:lstStyle/>
          <a:p>
            <a:fld id="{40D13F2E-2B28-7C4F-BBA8-165E168C086A}" type="slidenum">
              <a:rPr lang="en-US" smtClean="0"/>
              <a:t>16</a:t>
            </a:fld>
            <a:endParaRPr lang="en-US"/>
          </a:p>
        </p:txBody>
      </p:sp>
      <p:cxnSp>
        <p:nvCxnSpPr>
          <p:cNvPr id="9" name="Straight Connector 8">
            <a:extLst>
              <a:ext uri="{FF2B5EF4-FFF2-40B4-BE49-F238E27FC236}">
                <a16:creationId xmlns:a16="http://schemas.microsoft.com/office/drawing/2014/main" id="{E0669BDC-8782-47F1-A884-8AA286B5C826}"/>
              </a:ext>
            </a:extLst>
          </p:cNvPr>
          <p:cNvCxnSpPr/>
          <p:nvPr/>
        </p:nvCxnSpPr>
        <p:spPr>
          <a:xfrm>
            <a:off x="269875" y="6538913"/>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Picture 9" descr="Icon&#10;&#10;Description automatically generated">
            <a:extLst>
              <a:ext uri="{FF2B5EF4-FFF2-40B4-BE49-F238E27FC236}">
                <a16:creationId xmlns:a16="http://schemas.microsoft.com/office/drawing/2014/main" id="{DEAAD1B9-9B26-B01D-02EA-76ADEBD877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4201" y="5346941"/>
            <a:ext cx="361567" cy="498007"/>
          </a:xfrm>
          <a:prstGeom prst="rect">
            <a:avLst/>
          </a:prstGeom>
        </p:spPr>
      </p:pic>
      <p:cxnSp>
        <p:nvCxnSpPr>
          <p:cNvPr id="14" name="Straight Connector 13">
            <a:extLst>
              <a:ext uri="{FF2B5EF4-FFF2-40B4-BE49-F238E27FC236}">
                <a16:creationId xmlns:a16="http://schemas.microsoft.com/office/drawing/2014/main" id="{79093D89-8EB2-51CB-941E-E9B80A1041D5}"/>
              </a:ext>
            </a:extLst>
          </p:cNvPr>
          <p:cNvCxnSpPr>
            <a:cxnSpLocks/>
          </p:cNvCxnSpPr>
          <p:nvPr/>
        </p:nvCxnSpPr>
        <p:spPr>
          <a:xfrm>
            <a:off x="554201" y="5237062"/>
            <a:ext cx="10964509"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5E89EC4-44B5-A23A-93A0-99EEBF8FCC9D}"/>
              </a:ext>
            </a:extLst>
          </p:cNvPr>
          <p:cNvSpPr txBox="1"/>
          <p:nvPr/>
        </p:nvSpPr>
        <p:spPr>
          <a:xfrm>
            <a:off x="877399" y="5348900"/>
            <a:ext cx="10760400" cy="584775"/>
          </a:xfrm>
          <a:prstGeom prst="rect">
            <a:avLst/>
          </a:prstGeom>
          <a:noFill/>
        </p:spPr>
        <p:txBody>
          <a:bodyPr wrap="square" lIns="91440" tIns="45720" rIns="91440" bIns="45720" rtlCol="0" anchor="t">
            <a:spAutoFit/>
          </a:bodyPr>
          <a:lstStyle/>
          <a:p>
            <a:r>
              <a:rPr lang="en-US" sz="16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Quality Measure: Medication Reconciliation post-discharge is required within 30 days. Best practice is to complete this with the care transition visit. Report CPT II code 1111F on the claim, in addition to the visit code. </a:t>
            </a:r>
          </a:p>
        </p:txBody>
      </p:sp>
      <p:graphicFrame>
        <p:nvGraphicFramePr>
          <p:cNvPr id="18" name="Table 17">
            <a:extLst>
              <a:ext uri="{FF2B5EF4-FFF2-40B4-BE49-F238E27FC236}">
                <a16:creationId xmlns:a16="http://schemas.microsoft.com/office/drawing/2014/main" id="{6DE06A28-FDC5-79FC-7D8E-EC7485B7C98D}"/>
              </a:ext>
            </a:extLst>
          </p:cNvPr>
          <p:cNvGraphicFramePr>
            <a:graphicFrameLocks noGrp="1"/>
          </p:cNvGraphicFramePr>
          <p:nvPr>
            <p:extLst>
              <p:ext uri="{D42A27DB-BD31-4B8C-83A1-F6EECF244321}">
                <p14:modId xmlns:p14="http://schemas.microsoft.com/office/powerpoint/2010/main" val="3740246072"/>
              </p:ext>
            </p:extLst>
          </p:nvPr>
        </p:nvGraphicFramePr>
        <p:xfrm>
          <a:off x="452747" y="2390961"/>
          <a:ext cx="10607924" cy="2411128"/>
        </p:xfrm>
        <a:graphic>
          <a:graphicData uri="http://schemas.openxmlformats.org/drawingml/2006/table">
            <a:tbl>
              <a:tblPr>
                <a:tableStyleId>{5C22544A-7EE6-4342-B048-85BDC9FD1C3A}</a:tableStyleId>
              </a:tblPr>
              <a:tblGrid>
                <a:gridCol w="1912158">
                  <a:extLst>
                    <a:ext uri="{9D8B030D-6E8A-4147-A177-3AD203B41FA5}">
                      <a16:colId xmlns:a16="http://schemas.microsoft.com/office/drawing/2014/main" val="1061664666"/>
                    </a:ext>
                  </a:extLst>
                </a:gridCol>
                <a:gridCol w="7496873">
                  <a:extLst>
                    <a:ext uri="{9D8B030D-6E8A-4147-A177-3AD203B41FA5}">
                      <a16:colId xmlns:a16="http://schemas.microsoft.com/office/drawing/2014/main" val="2468895105"/>
                    </a:ext>
                  </a:extLst>
                </a:gridCol>
                <a:gridCol w="1198893">
                  <a:extLst>
                    <a:ext uri="{9D8B030D-6E8A-4147-A177-3AD203B41FA5}">
                      <a16:colId xmlns:a16="http://schemas.microsoft.com/office/drawing/2014/main" val="2106208711"/>
                    </a:ext>
                  </a:extLst>
                </a:gridCol>
              </a:tblGrid>
              <a:tr h="258609">
                <a:tc>
                  <a:txBody>
                    <a:bodyPr/>
                    <a:lstStyle/>
                    <a:p>
                      <a:pPr algn="ctr" fontAlgn="t"/>
                      <a:r>
                        <a:rPr lang="en-US" sz="1400" b="1" u="none" strike="noStrike" dirty="0">
                          <a:solidFill>
                            <a:schemeClr val="bg1"/>
                          </a:solidFill>
                          <a:effectLst/>
                          <a:latin typeface="Open Sans Extrabold"/>
                          <a:ea typeface="Open Sans Extrabold"/>
                          <a:cs typeface="Open Sans Extrabold"/>
                        </a:rPr>
                        <a:t>Measure</a:t>
                      </a:r>
                      <a:endParaRPr lang="en-US" sz="1400" b="1" i="0" u="none" strike="noStrike">
                        <a:solidFill>
                          <a:schemeClr val="bg1"/>
                        </a:solidFill>
                        <a:effectLst/>
                        <a:latin typeface="Open Sans Extrabold"/>
                        <a:ea typeface="Open Sans Extrabold"/>
                        <a:cs typeface="Open Sans Extrabold"/>
                      </a:endParaRPr>
                    </a:p>
                  </a:txBody>
                  <a:tcPr marL="7620" marR="7620" marT="7620" marB="0">
                    <a:solidFill>
                      <a:srgbClr val="002855"/>
                    </a:solidFill>
                  </a:tcPr>
                </a:tc>
                <a:tc>
                  <a:txBody>
                    <a:bodyPr/>
                    <a:lstStyle/>
                    <a:p>
                      <a:pPr algn="ctr" fontAlgn="t"/>
                      <a:r>
                        <a:rPr lang="en-US" sz="1400" b="1" u="none" strike="noStrike" dirty="0">
                          <a:solidFill>
                            <a:schemeClr val="bg1"/>
                          </a:solidFill>
                          <a:effectLst/>
                          <a:latin typeface="Open Sans Extrabold"/>
                          <a:ea typeface="Open Sans Extrabold"/>
                          <a:cs typeface="Open Sans Extrabold"/>
                        </a:rPr>
                        <a:t>Detail</a:t>
                      </a:r>
                      <a:endParaRPr lang="en-US" sz="1400" b="1" i="0" u="none" strike="noStrike">
                        <a:solidFill>
                          <a:schemeClr val="bg1"/>
                        </a:solidFill>
                        <a:effectLst/>
                        <a:latin typeface="Open Sans Extrabold"/>
                        <a:ea typeface="Open Sans Extrabold"/>
                        <a:cs typeface="Open Sans Extrabold"/>
                      </a:endParaRPr>
                    </a:p>
                  </a:txBody>
                  <a:tcPr marL="7620" marR="7620" marT="7620" marB="0">
                    <a:solidFill>
                      <a:srgbClr val="002855"/>
                    </a:solidFill>
                  </a:tcPr>
                </a:tc>
                <a:tc>
                  <a:txBody>
                    <a:bodyPr/>
                    <a:lstStyle/>
                    <a:p>
                      <a:pPr algn="ctr" fontAlgn="ctr"/>
                      <a:r>
                        <a:rPr lang="en-US" sz="1400" b="1" u="none" strike="noStrike" dirty="0">
                          <a:solidFill>
                            <a:schemeClr val="bg1"/>
                          </a:solidFill>
                          <a:effectLst/>
                          <a:latin typeface="Open Sans Extrabold"/>
                          <a:ea typeface="Open Sans Extrabold"/>
                          <a:cs typeface="Open Sans Extrabold"/>
                        </a:rPr>
                        <a:t>Code</a:t>
                      </a:r>
                      <a:endParaRPr lang="en-US" sz="1400" b="1" i="0" u="none" strike="noStrike">
                        <a:solidFill>
                          <a:schemeClr val="bg1"/>
                        </a:solidFill>
                        <a:effectLst/>
                        <a:latin typeface="Open Sans Extrabold"/>
                        <a:ea typeface="Open Sans Extrabold"/>
                        <a:cs typeface="Open Sans Extrabold"/>
                      </a:endParaRPr>
                    </a:p>
                  </a:txBody>
                  <a:tcPr marL="7620" marR="7620" marT="7620" marB="0" anchor="ctr">
                    <a:solidFill>
                      <a:srgbClr val="002855"/>
                    </a:solidFill>
                  </a:tcPr>
                </a:tc>
                <a:extLst>
                  <a:ext uri="{0D108BD9-81ED-4DB2-BD59-A6C34878D82A}">
                    <a16:rowId xmlns:a16="http://schemas.microsoft.com/office/drawing/2014/main" val="4139586099"/>
                  </a:ext>
                </a:extLst>
              </a:tr>
              <a:tr h="467485">
                <a:tc>
                  <a:txBody>
                    <a:bodyPr/>
                    <a:lstStyle/>
                    <a:p>
                      <a:pPr algn="l" fontAlgn="ctr"/>
                      <a:r>
                        <a:rPr lang="en-US" sz="1000" b="1" u="none" strike="noStrike" dirty="0">
                          <a:solidFill>
                            <a:schemeClr val="bg1">
                              <a:lumMod val="50000"/>
                            </a:schemeClr>
                          </a:solidFill>
                          <a:effectLst/>
                          <a:latin typeface="Open Sans"/>
                          <a:ea typeface="Open Sans"/>
                          <a:cs typeface="Open Sans"/>
                        </a:rPr>
                        <a:t>Face-to-Face Encounter - Nursing Facility </a:t>
                      </a:r>
                      <a:endParaRPr lang="en-US" sz="1000" b="1" i="0" u="none" strike="noStrike" dirty="0">
                        <a:solidFill>
                          <a:schemeClr val="bg1">
                            <a:lumMod val="50000"/>
                          </a:schemeClr>
                        </a:solidFill>
                        <a:effectLst/>
                        <a:latin typeface="Open Sans ExtraBold" panose="020B0606030504020204" pitchFamily="34" charset="0"/>
                        <a:ea typeface="Open Sans ExtraBold" panose="020B0606030504020204" pitchFamily="34" charset="0"/>
                        <a:cs typeface="Open Sans ExtraBold" panose="020B0606030504020204" pitchFamily="34" charset="0"/>
                      </a:endParaRPr>
                    </a:p>
                  </a:txBody>
                  <a:tcPr marL="7620" marR="7620" marT="7620" marB="0" anchor="ctr"/>
                </a:tc>
                <a:tc>
                  <a:txBody>
                    <a:bodyPr/>
                    <a:lstStyle/>
                    <a:p>
                      <a:pPr algn="l" fontAlgn="ctr"/>
                      <a:r>
                        <a:rPr lang="en-US" sz="1000" u="none" strike="noStrike" dirty="0">
                          <a:solidFill>
                            <a:schemeClr val="bg1">
                              <a:lumMod val="50000"/>
                            </a:schemeClr>
                          </a:solidFill>
                          <a:effectLst/>
                          <a:latin typeface="Open Sans"/>
                          <a:ea typeface="Open Sans"/>
                          <a:cs typeface="Open Sans"/>
                        </a:rPr>
                        <a:t>Face-to-Face encounter required by the Model of Care for those in long term care.</a:t>
                      </a:r>
                      <a:endParaRPr lang="en-US" sz="1000" b="0" i="0" u="none" strike="noStrike" dirty="0">
                        <a:solidFill>
                          <a:schemeClr val="bg1">
                            <a:lumMod val="50000"/>
                          </a:schemeClr>
                        </a:solidFill>
                        <a:effectLst/>
                        <a:latin typeface="Open Sans"/>
                        <a:ea typeface="Open Sans"/>
                        <a:cs typeface="Open Sans"/>
                      </a:endParaRPr>
                    </a:p>
                  </a:txBody>
                  <a:tcPr marL="7620" marR="7620" marT="7620" marB="0" anchor="ctr"/>
                </a:tc>
                <a:tc>
                  <a:txBody>
                    <a:bodyPr/>
                    <a:lstStyle/>
                    <a:p>
                      <a:pPr algn="ctr" fontAlgn="ctr"/>
                      <a:r>
                        <a:rPr lang="en-US" sz="100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99304-99306</a:t>
                      </a:r>
                      <a:br>
                        <a:rPr lang="en-US" sz="1000" u="none" strike="noStrike" dirty="0">
                          <a:solidFill>
                            <a:srgbClr val="808080"/>
                          </a:solidFill>
                          <a:effectLst/>
                          <a:latin typeface="Open Sans" panose="020B0606030504020204" pitchFamily="34" charset="0"/>
                          <a:ea typeface="Open Sans" panose="020B0606030504020204" pitchFamily="34" charset="0"/>
                          <a:cs typeface="Open Sans" panose="020B0606030504020204" pitchFamily="34" charset="0"/>
                        </a:rPr>
                      </a:br>
                      <a:r>
                        <a:rPr lang="en-US" sz="100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99307-99310</a:t>
                      </a:r>
                      <a:endParaRPr lang="en-US" sz="1000" b="0" i="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endParaRPr>
                    </a:p>
                  </a:txBody>
                  <a:tcPr marL="7620" marR="7620" marT="7620" marB="0" anchor="ctr"/>
                </a:tc>
                <a:extLst>
                  <a:ext uri="{0D108BD9-81ED-4DB2-BD59-A6C34878D82A}">
                    <a16:rowId xmlns:a16="http://schemas.microsoft.com/office/drawing/2014/main" val="385184163"/>
                  </a:ext>
                </a:extLst>
              </a:tr>
              <a:tr h="457538">
                <a:tc>
                  <a:txBody>
                    <a:bodyPr/>
                    <a:lstStyle/>
                    <a:p>
                      <a:pPr algn="l" fontAlgn="ctr"/>
                      <a:r>
                        <a:rPr lang="en-US" sz="1000" b="1" u="none" strike="noStrike" dirty="0">
                          <a:solidFill>
                            <a:schemeClr val="bg1">
                              <a:lumMod val="50000"/>
                            </a:schemeClr>
                          </a:solidFill>
                          <a:effectLst/>
                          <a:latin typeface="Open Sans"/>
                          <a:ea typeface="Open Sans"/>
                          <a:cs typeface="Open Sans"/>
                        </a:rPr>
                        <a:t>Face-to-Face Encounter - Assisted Living Facility </a:t>
                      </a:r>
                      <a:endParaRPr lang="en-US" sz="1000" b="1" i="0" u="none" strike="noStrike" dirty="0">
                        <a:solidFill>
                          <a:schemeClr val="bg1">
                            <a:lumMod val="50000"/>
                          </a:schemeClr>
                        </a:solidFill>
                        <a:effectLst/>
                        <a:latin typeface="Open Sans"/>
                        <a:ea typeface="Open Sans"/>
                        <a:cs typeface="Open Sans"/>
                      </a:endParaRPr>
                    </a:p>
                  </a:txBody>
                  <a:tcPr marL="7620" marR="7620" marT="7620" marB="0" anchor="ctr"/>
                </a:tc>
                <a:tc>
                  <a:txBody>
                    <a:bodyPr/>
                    <a:lstStyle/>
                    <a:p>
                      <a:pPr algn="l" fontAlgn="ctr"/>
                      <a:r>
                        <a:rPr lang="en-US" sz="1000" u="none" strike="noStrike" dirty="0">
                          <a:solidFill>
                            <a:schemeClr val="bg1">
                              <a:lumMod val="50000"/>
                            </a:schemeClr>
                          </a:solidFill>
                          <a:effectLst/>
                          <a:latin typeface="Open Sans"/>
                          <a:ea typeface="Open Sans"/>
                          <a:cs typeface="Open Sans"/>
                        </a:rPr>
                        <a:t>Face-to-Face encounter required by the Model of Care for those in assisted living facilities</a:t>
                      </a:r>
                      <a:endParaRPr lang="en-US" sz="1000" b="0" i="0" u="none" strike="noStrike" dirty="0">
                        <a:solidFill>
                          <a:schemeClr val="bg1">
                            <a:lumMod val="50000"/>
                          </a:schemeClr>
                        </a:solidFill>
                        <a:effectLst/>
                        <a:latin typeface="Open Sans"/>
                        <a:ea typeface="Open Sans"/>
                        <a:cs typeface="Open Sans"/>
                      </a:endParaRPr>
                    </a:p>
                  </a:txBody>
                  <a:tcPr marL="7620" marR="7620" marT="7620" marB="0" anchor="ctr"/>
                </a:tc>
                <a:tc>
                  <a:txBody>
                    <a:bodyPr/>
                    <a:lstStyle/>
                    <a:p>
                      <a:pPr algn="ctr" fontAlgn="ctr"/>
                      <a:r>
                        <a:rPr lang="en-US" sz="100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99341-99345</a:t>
                      </a:r>
                      <a:br>
                        <a:rPr lang="en-US" sz="1000" u="none" strike="noStrike" dirty="0">
                          <a:solidFill>
                            <a:srgbClr val="808080"/>
                          </a:solidFill>
                          <a:effectLst/>
                          <a:latin typeface="Open Sans" panose="020B0606030504020204" pitchFamily="34" charset="0"/>
                          <a:ea typeface="Open Sans" panose="020B0606030504020204" pitchFamily="34" charset="0"/>
                          <a:cs typeface="Open Sans" panose="020B0606030504020204" pitchFamily="34" charset="0"/>
                        </a:rPr>
                      </a:br>
                      <a:r>
                        <a:rPr lang="en-US" sz="100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99347-99350</a:t>
                      </a:r>
                      <a:endParaRPr lang="en-US" sz="1000" b="0" i="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endParaRPr>
                    </a:p>
                  </a:txBody>
                  <a:tcPr marL="7620" marR="7620" marT="7620" marB="0" anchor="ctr"/>
                </a:tc>
                <a:extLst>
                  <a:ext uri="{0D108BD9-81ED-4DB2-BD59-A6C34878D82A}">
                    <a16:rowId xmlns:a16="http://schemas.microsoft.com/office/drawing/2014/main" val="2497906982"/>
                  </a:ext>
                </a:extLst>
              </a:tr>
              <a:tr h="457538">
                <a:tc>
                  <a:txBody>
                    <a:bodyPr/>
                    <a:lstStyle/>
                    <a:p>
                      <a:pPr algn="l" fontAlgn="ctr"/>
                      <a:r>
                        <a:rPr lang="en-US" sz="1000" b="1" u="none" strike="noStrike" dirty="0">
                          <a:solidFill>
                            <a:schemeClr val="bg1">
                              <a:lumMod val="50000"/>
                            </a:schemeClr>
                          </a:solidFill>
                          <a:effectLst/>
                          <a:latin typeface="Open Sans"/>
                          <a:ea typeface="Open Sans"/>
                          <a:cs typeface="Open Sans"/>
                        </a:rPr>
                        <a:t>Face-to-Face Encounter - Independent Living</a:t>
                      </a:r>
                      <a:endParaRPr lang="en-US" sz="1000" b="1" i="0" u="none" strike="noStrike" dirty="0">
                        <a:solidFill>
                          <a:schemeClr val="bg1">
                            <a:lumMod val="50000"/>
                          </a:schemeClr>
                        </a:solidFill>
                        <a:effectLst/>
                        <a:latin typeface="Open Sans"/>
                        <a:ea typeface="Open Sans"/>
                        <a:cs typeface="Open Sans"/>
                      </a:endParaRPr>
                    </a:p>
                  </a:txBody>
                  <a:tcPr marL="7620" marR="7620" marT="7620" marB="0" anchor="ctr"/>
                </a:tc>
                <a:tc>
                  <a:txBody>
                    <a:bodyPr/>
                    <a:lstStyle/>
                    <a:p>
                      <a:pPr algn="l" fontAlgn="ctr"/>
                      <a:r>
                        <a:rPr lang="en-US" sz="1000" u="none" strike="noStrike" dirty="0">
                          <a:solidFill>
                            <a:schemeClr val="bg1">
                              <a:lumMod val="50000"/>
                            </a:schemeClr>
                          </a:solidFill>
                          <a:effectLst/>
                          <a:latin typeface="Open Sans"/>
                          <a:ea typeface="Open Sans"/>
                          <a:cs typeface="Open Sans"/>
                        </a:rPr>
                        <a:t>Face-to-Face encounter required by the Model of Care for those living independently.</a:t>
                      </a:r>
                      <a:endParaRPr lang="en-US" sz="1000" b="0" i="0" u="none" strike="noStrike" dirty="0">
                        <a:solidFill>
                          <a:schemeClr val="bg1">
                            <a:lumMod val="50000"/>
                          </a:schemeClr>
                        </a:solidFill>
                        <a:effectLst/>
                        <a:latin typeface="Open Sans"/>
                        <a:ea typeface="Open Sans"/>
                        <a:cs typeface="Open Sans"/>
                      </a:endParaRPr>
                    </a:p>
                  </a:txBody>
                  <a:tcPr marL="7620" marR="7620" marT="7620" marB="0" anchor="ctr"/>
                </a:tc>
                <a:tc>
                  <a:txBody>
                    <a:bodyPr/>
                    <a:lstStyle/>
                    <a:p>
                      <a:pPr algn="ctr" fontAlgn="ctr"/>
                      <a:r>
                        <a:rPr lang="en-US" sz="100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99341-99345</a:t>
                      </a:r>
                      <a:br>
                        <a:rPr lang="en-US" sz="1000" u="none" strike="noStrike" dirty="0">
                          <a:solidFill>
                            <a:srgbClr val="808080"/>
                          </a:solidFill>
                          <a:effectLst/>
                          <a:latin typeface="Open Sans" panose="020B0606030504020204" pitchFamily="34" charset="0"/>
                          <a:ea typeface="Open Sans" panose="020B0606030504020204" pitchFamily="34" charset="0"/>
                          <a:cs typeface="Open Sans" panose="020B0606030504020204" pitchFamily="34" charset="0"/>
                        </a:rPr>
                      </a:br>
                      <a:r>
                        <a:rPr lang="en-US" sz="100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99347-99350</a:t>
                      </a:r>
                      <a:endParaRPr lang="en-US" sz="1000" b="0" i="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endParaRPr>
                    </a:p>
                  </a:txBody>
                  <a:tcPr marL="7620" marR="7620" marT="7620" marB="0" anchor="ctr"/>
                </a:tc>
                <a:extLst>
                  <a:ext uri="{0D108BD9-81ED-4DB2-BD59-A6C34878D82A}">
                    <a16:rowId xmlns:a16="http://schemas.microsoft.com/office/drawing/2014/main" val="991373842"/>
                  </a:ext>
                </a:extLst>
              </a:tr>
              <a:tr h="228769">
                <a:tc>
                  <a:txBody>
                    <a:bodyPr/>
                    <a:lstStyle/>
                    <a:p>
                      <a:pPr algn="l" fontAlgn="b"/>
                      <a:r>
                        <a:rPr lang="en-US" sz="1000" b="1" u="none" strike="noStrike" dirty="0">
                          <a:solidFill>
                            <a:schemeClr val="bg1">
                              <a:lumMod val="50000"/>
                            </a:schemeClr>
                          </a:solidFill>
                          <a:effectLst/>
                          <a:latin typeface="Open Sans"/>
                          <a:ea typeface="Open Sans"/>
                          <a:cs typeface="Open Sans"/>
                        </a:rPr>
                        <a:t>Annual Wellness Visit</a:t>
                      </a:r>
                      <a:endParaRPr lang="en-US" sz="1000" b="1" i="0" u="none" strike="noStrike" dirty="0">
                        <a:solidFill>
                          <a:schemeClr val="bg1">
                            <a:lumMod val="50000"/>
                          </a:schemeClr>
                        </a:solidFill>
                        <a:effectLst/>
                        <a:latin typeface="Open Sans"/>
                        <a:ea typeface="Open Sans"/>
                        <a:cs typeface="Open Sans"/>
                      </a:endParaRPr>
                    </a:p>
                  </a:txBody>
                  <a:tcPr marL="7620" marR="7620" marT="7620" marB="0" anchor="b"/>
                </a:tc>
                <a:tc>
                  <a:txBody>
                    <a:bodyPr/>
                    <a:lstStyle/>
                    <a:p>
                      <a:pPr algn="l" fontAlgn="t"/>
                      <a:r>
                        <a:rPr lang="en-US" sz="100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Annual Wellness Visit as described by CMS</a:t>
                      </a:r>
                      <a:endParaRPr lang="en-US" sz="1000" b="0" i="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endParaRPr>
                    </a:p>
                  </a:txBody>
                  <a:tcPr marL="7620" marR="7620" marT="7620" marB="0"/>
                </a:tc>
                <a:tc>
                  <a:txBody>
                    <a:bodyPr/>
                    <a:lstStyle/>
                    <a:p>
                      <a:pPr algn="ctr" fontAlgn="ctr"/>
                      <a:r>
                        <a:rPr lang="en-US" sz="100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G0438/G0439</a:t>
                      </a:r>
                      <a:endParaRPr lang="en-US" sz="1000" b="0" i="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endParaRPr>
                    </a:p>
                  </a:txBody>
                  <a:tcPr marL="7620" marR="7620" marT="7620" marB="0" anchor="ctr"/>
                </a:tc>
                <a:extLst>
                  <a:ext uri="{0D108BD9-81ED-4DB2-BD59-A6C34878D82A}">
                    <a16:rowId xmlns:a16="http://schemas.microsoft.com/office/drawing/2014/main" val="662503017"/>
                  </a:ext>
                </a:extLst>
              </a:tr>
              <a:tr h="228769">
                <a:tc>
                  <a:txBody>
                    <a:bodyPr/>
                    <a:lstStyle/>
                    <a:p>
                      <a:pPr algn="l" fontAlgn="ctr"/>
                      <a:r>
                        <a:rPr lang="en-US" sz="1000" b="1" u="none" strike="noStrike" dirty="0">
                          <a:solidFill>
                            <a:schemeClr val="bg1">
                              <a:lumMod val="50000"/>
                            </a:schemeClr>
                          </a:solidFill>
                          <a:effectLst/>
                          <a:latin typeface="Open Sans"/>
                          <a:ea typeface="Open Sans"/>
                          <a:cs typeface="Open Sans"/>
                        </a:rPr>
                        <a:t>Care Transitions</a:t>
                      </a:r>
                      <a:endParaRPr lang="en-US" sz="1000" b="1" i="0" u="none" strike="noStrike" dirty="0">
                        <a:solidFill>
                          <a:schemeClr val="bg1">
                            <a:lumMod val="50000"/>
                          </a:schemeClr>
                        </a:solidFill>
                        <a:effectLst/>
                        <a:latin typeface="Open Sans"/>
                        <a:ea typeface="Open Sans"/>
                        <a:cs typeface="Open Sans"/>
                      </a:endParaRPr>
                    </a:p>
                  </a:txBody>
                  <a:tcPr marL="7620" marR="7620" marT="7620" marB="0" anchor="ctr"/>
                </a:tc>
                <a:tc>
                  <a:txBody>
                    <a:bodyPr/>
                    <a:lstStyle/>
                    <a:p>
                      <a:pPr lvl="0" algn="l">
                        <a:buNone/>
                      </a:pPr>
                      <a:r>
                        <a:rPr lang="en-US" sz="1000" b="0" i="0" u="none" strike="noStrike" noProof="0" dirty="0">
                          <a:solidFill>
                            <a:schemeClr val="bg2">
                              <a:lumMod val="50000"/>
                            </a:schemeClr>
                          </a:solidFill>
                          <a:effectLst/>
                          <a:latin typeface="Open Sans" panose="020B0606030504020204" pitchFamily="34" charset="0"/>
                          <a:ea typeface="Open Sans" panose="020B0606030504020204" pitchFamily="34" charset="0"/>
                          <a:cs typeface="Open Sans" panose="020B0606030504020204" pitchFamily="34" charset="0"/>
                        </a:rPr>
                        <a:t>Interactive contact with the member or caregiver, as appropriate, within two (2) business days of hospital inpatient discharge. </a:t>
                      </a:r>
                      <a:r>
                        <a:rPr lang="en-US" sz="1000" u="none" strike="noStrike" dirty="0">
                          <a:solidFill>
                            <a:schemeClr val="bg2">
                              <a:lumMod val="50000"/>
                            </a:schemeClr>
                          </a:solidFill>
                          <a:effectLst/>
                          <a:latin typeface="Open Sans" panose="020B0606030504020204" pitchFamily="34" charset="0"/>
                          <a:ea typeface="Open Sans" panose="020B0606030504020204" pitchFamily="34" charset="0"/>
                          <a:cs typeface="Open Sans" panose="020B0606030504020204" pitchFamily="34" charset="0"/>
                        </a:rPr>
                        <a:t>Face to face visit must take place no later than seven (7) calendar days of discharge.</a:t>
                      </a:r>
                    </a:p>
                  </a:txBody>
                  <a:tcPr marL="7620" marR="7620" marT="7620" marB="0" anchor="ctr"/>
                </a:tc>
                <a:tc>
                  <a:txBody>
                    <a:bodyPr/>
                    <a:lstStyle/>
                    <a:p>
                      <a:pPr algn="ctr" fontAlgn="ctr"/>
                      <a:r>
                        <a:rPr lang="en-US" sz="100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99496</a:t>
                      </a:r>
                      <a:endParaRPr lang="en-US" sz="1000" b="0" i="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endParaRPr>
                    </a:p>
                  </a:txBody>
                  <a:tcPr marL="7620" marR="7620" marT="7620" marB="0" anchor="ctr"/>
                </a:tc>
                <a:extLst>
                  <a:ext uri="{0D108BD9-81ED-4DB2-BD59-A6C34878D82A}">
                    <a16:rowId xmlns:a16="http://schemas.microsoft.com/office/drawing/2014/main" val="2023452503"/>
                  </a:ext>
                </a:extLst>
              </a:tr>
              <a:tr h="228769">
                <a:tc>
                  <a:txBody>
                    <a:bodyPr/>
                    <a:lstStyle/>
                    <a:p>
                      <a:pPr algn="l" fontAlgn="b"/>
                      <a:r>
                        <a:rPr lang="en-US" sz="1000" b="1" u="none" strike="noStrike" dirty="0">
                          <a:solidFill>
                            <a:schemeClr val="bg1">
                              <a:lumMod val="50000"/>
                            </a:schemeClr>
                          </a:solidFill>
                          <a:effectLst/>
                          <a:latin typeface="Open Sans"/>
                          <a:ea typeface="Open Sans"/>
                          <a:cs typeface="Open Sans"/>
                        </a:rPr>
                        <a:t>Skill-in-Place</a:t>
                      </a:r>
                      <a:endParaRPr lang="en-US" sz="1000" b="1" i="0" u="none" strike="noStrike" dirty="0">
                        <a:solidFill>
                          <a:schemeClr val="bg1">
                            <a:lumMod val="50000"/>
                          </a:schemeClr>
                        </a:solidFill>
                        <a:effectLst/>
                        <a:latin typeface="Open Sans"/>
                        <a:ea typeface="Open Sans"/>
                        <a:cs typeface="Open Sans"/>
                      </a:endParaRPr>
                    </a:p>
                  </a:txBody>
                  <a:tcPr marL="7620" marR="7620" marT="7620" marB="0" anchor="b"/>
                </a:tc>
                <a:tc>
                  <a:txBody>
                    <a:bodyPr/>
                    <a:lstStyle/>
                    <a:p>
                      <a:pPr algn="l" fontAlgn="t"/>
                      <a:r>
                        <a:rPr lang="en-US" sz="100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Treatment of acute change in condition onsite at nursing facility instead of transferring to a hospital.</a:t>
                      </a:r>
                      <a:endParaRPr lang="en-US" sz="1000" b="0" i="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endParaRPr>
                    </a:p>
                  </a:txBody>
                  <a:tcPr marL="7620" marR="7620" marT="7620" marB="0"/>
                </a:tc>
                <a:tc>
                  <a:txBody>
                    <a:bodyPr/>
                    <a:lstStyle/>
                    <a:p>
                      <a:pPr algn="ctr" fontAlgn="ctr"/>
                      <a:r>
                        <a:rPr lang="en-US" sz="100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G9685</a:t>
                      </a:r>
                      <a:endParaRPr lang="en-US" sz="1000" b="0" i="0" u="none" strike="noStrike"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endParaRPr>
                    </a:p>
                  </a:txBody>
                  <a:tcPr marL="7620" marR="7620" marT="7620" marB="0" anchor="ctr"/>
                </a:tc>
                <a:extLst>
                  <a:ext uri="{0D108BD9-81ED-4DB2-BD59-A6C34878D82A}">
                    <a16:rowId xmlns:a16="http://schemas.microsoft.com/office/drawing/2014/main" val="1504957581"/>
                  </a:ext>
                </a:extLst>
              </a:tr>
            </a:tbl>
          </a:graphicData>
        </a:graphic>
      </p:graphicFrame>
      <p:pic>
        <p:nvPicPr>
          <p:cNvPr id="2" name="Picture 1" descr="A blue and green leaves&#10;&#10;Description automatically generated">
            <a:extLst>
              <a:ext uri="{FF2B5EF4-FFF2-40B4-BE49-F238E27FC236}">
                <a16:creationId xmlns:a16="http://schemas.microsoft.com/office/drawing/2014/main" id="{2D812C7F-7465-41F2-662F-9DBD90192408}"/>
              </a:ext>
            </a:extLst>
          </p:cNvPr>
          <p:cNvPicPr/>
          <p:nvPr/>
        </p:nvPicPr>
        <p:blipFill>
          <a:blip r:embed="rId4"/>
          <a:stretch>
            <a:fillRect/>
          </a:stretch>
        </p:blipFill>
        <p:spPr>
          <a:xfrm rot="901005" flipV="1">
            <a:off x="9374918" y="-845999"/>
            <a:ext cx="3837686" cy="3150339"/>
          </a:xfrm>
          <a:prstGeom prst="rect">
            <a:avLst/>
          </a:prstGeom>
        </p:spPr>
      </p:pic>
      <p:pic>
        <p:nvPicPr>
          <p:cNvPr id="3" name="Picture 2" descr="A white flower and a black background&#10;&#10;Description automatically generated">
            <a:extLst>
              <a:ext uri="{FF2B5EF4-FFF2-40B4-BE49-F238E27FC236}">
                <a16:creationId xmlns:a16="http://schemas.microsoft.com/office/drawing/2014/main" id="{ACBF19A2-BB3C-A5AC-62F8-8139BCCA2BD8}"/>
              </a:ext>
            </a:extLst>
          </p:cNvPr>
          <p:cNvPicPr/>
          <p:nvPr/>
        </p:nvPicPr>
        <p:blipFill>
          <a:blip r:embed="rId5"/>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3970359062"/>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7">
            <a:extLst>
              <a:ext uri="{FF2B5EF4-FFF2-40B4-BE49-F238E27FC236}">
                <a16:creationId xmlns:a16="http://schemas.microsoft.com/office/drawing/2014/main" id="{01685E0B-6AD6-EA77-F2CB-84198D8A94FF}"/>
              </a:ext>
            </a:extLst>
          </p:cNvPr>
          <p:cNvSpPr/>
          <p:nvPr/>
        </p:nvSpPr>
        <p:spPr>
          <a:xfrm>
            <a:off x="261937" y="323993"/>
            <a:ext cx="11721583" cy="5974152"/>
          </a:xfrm>
          <a:prstGeom prst="roundRect">
            <a:avLst>
              <a:gd name="adj" fmla="val 5441"/>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6" name="Slide Number Placeholder 5">
            <a:extLst>
              <a:ext uri="{FF2B5EF4-FFF2-40B4-BE49-F238E27FC236}">
                <a16:creationId xmlns:a16="http://schemas.microsoft.com/office/drawing/2014/main" id="{FCC8F06E-0BE1-23E9-B885-0EFF45193CE0}"/>
              </a:ext>
            </a:extLst>
          </p:cNvPr>
          <p:cNvSpPr>
            <a:spLocks noGrp="1"/>
          </p:cNvSpPr>
          <p:nvPr>
            <p:ph type="sldNum" sz="quarter" idx="12"/>
          </p:nvPr>
        </p:nvSpPr>
        <p:spPr/>
        <p:txBody>
          <a:bodyPr/>
          <a:lstStyle/>
          <a:p>
            <a:fld id="{40D13F2E-2B28-7C4F-BBA8-165E168C086A}" type="slidenum">
              <a:rPr lang="en-US" smtClean="0"/>
              <a:t>17</a:t>
            </a:fld>
            <a:endParaRPr lang="en-US"/>
          </a:p>
        </p:txBody>
      </p:sp>
      <p:sp>
        <p:nvSpPr>
          <p:cNvPr id="8" name="Title 1">
            <a:extLst>
              <a:ext uri="{FF2B5EF4-FFF2-40B4-BE49-F238E27FC236}">
                <a16:creationId xmlns:a16="http://schemas.microsoft.com/office/drawing/2014/main" id="{51BCAF53-280C-971F-04AF-90870614DE23}"/>
              </a:ext>
            </a:extLst>
          </p:cNvPr>
          <p:cNvSpPr txBox="1">
            <a:spLocks/>
          </p:cNvSpPr>
          <p:nvPr/>
        </p:nvSpPr>
        <p:spPr>
          <a:xfrm>
            <a:off x="469989" y="167769"/>
            <a:ext cx="5430067" cy="131166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4800" b="0" i="0" kern="1200" baseline="0">
                <a:solidFill>
                  <a:schemeClr val="bg1">
                    <a:lumMod val="50000"/>
                  </a:schemeClr>
                </a:solidFill>
                <a:latin typeface="+mj-lt"/>
                <a:ea typeface="Open Sans" panose="020B0606030504020204" pitchFamily="34" charset="0"/>
                <a:cs typeface="Calibri" panose="020F0502020204030204" pitchFamily="34" charset="0"/>
              </a:defRPr>
            </a:lvl1pPr>
          </a:lstStyle>
          <a:p>
            <a:r>
              <a:rPr lang="en-US" sz="3200" b="1" dirty="0" err="1">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MoC</a:t>
            </a:r>
            <a:r>
              <a:rPr lang="en-US" sz="3200"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 3: Provider Network</a:t>
            </a:r>
          </a:p>
        </p:txBody>
      </p:sp>
      <p:sp>
        <p:nvSpPr>
          <p:cNvPr id="11" name="Content Placeholder 2">
            <a:extLst>
              <a:ext uri="{FF2B5EF4-FFF2-40B4-BE49-F238E27FC236}">
                <a16:creationId xmlns:a16="http://schemas.microsoft.com/office/drawing/2014/main" id="{C7375A2C-9DF5-ED89-7449-F25EDFED8A55}"/>
              </a:ext>
            </a:extLst>
          </p:cNvPr>
          <p:cNvSpPr txBox="1">
            <a:spLocks/>
          </p:cNvSpPr>
          <p:nvPr/>
        </p:nvSpPr>
        <p:spPr>
          <a:xfrm>
            <a:off x="491762" y="1677894"/>
            <a:ext cx="5016409" cy="4557179"/>
          </a:xfrm>
          <a:prstGeom prst="rect">
            <a:avLst/>
          </a:prstGeom>
        </p:spPr>
        <p:txBody>
          <a:bodyPr vert="horz" lIns="91440" tIns="45720" rIns="91440" bIns="45720" rtlCol="0" anchor="ctr">
            <a:normAutofit fontScale="92500" lnSpcReduction="10000"/>
          </a:bodyPr>
          <a:lstStyle>
            <a:lvl1pPr marL="0" indent="0" algn="ctr" defTabSz="914400" rtl="0" eaLnBrk="1" latinLnBrk="0" hangingPunct="1">
              <a:lnSpc>
                <a:spcPct val="90000"/>
              </a:lnSpc>
              <a:spcBef>
                <a:spcPts val="1000"/>
              </a:spcBef>
              <a:buFontTx/>
              <a:buNone/>
              <a:defRPr sz="2100" b="0" i="0" kern="1200" baseline="0">
                <a:solidFill>
                  <a:schemeClr val="accent1"/>
                </a:solidFill>
                <a:latin typeface="+mn-lt"/>
                <a:ea typeface="Open Sans" panose="020B0606030504020204" pitchFamily="34" charset="0"/>
                <a:cs typeface="Calibri" panose="020F0502020204030204" pitchFamily="34" charset="0"/>
              </a:defRPr>
            </a:lvl1pPr>
            <a:lvl2pPr marL="457200" indent="0" algn="ctr" defTabSz="914400" rtl="0" eaLnBrk="1" latinLnBrk="0" hangingPunct="1">
              <a:lnSpc>
                <a:spcPct val="90000"/>
              </a:lnSpc>
              <a:spcBef>
                <a:spcPts val="500"/>
              </a:spcBef>
              <a:buClr>
                <a:schemeClr val="accent1"/>
              </a:buClr>
              <a:buFont typeface="Arial" panose="020B0604020202020204" pitchFamily="34" charset="0"/>
              <a:buNone/>
              <a:defRPr sz="2000" b="0" i="0" kern="1200" baseline="0">
                <a:solidFill>
                  <a:schemeClr val="bg1">
                    <a:lumMod val="50000"/>
                  </a:schemeClr>
                </a:solidFill>
                <a:latin typeface="+mn-lt"/>
                <a:ea typeface="Open Sans" panose="020B0606030504020204" pitchFamily="34" charset="0"/>
                <a:cs typeface="Calibri" panose="020F0502020204030204" pitchFamily="34" charset="0"/>
              </a:defRPr>
            </a:lvl2pPr>
            <a:lvl3pPr marL="914400" indent="0" algn="ctr" defTabSz="914400" rtl="0" eaLnBrk="1" latinLnBrk="0" hangingPunct="1">
              <a:lnSpc>
                <a:spcPct val="90000"/>
              </a:lnSpc>
              <a:spcBef>
                <a:spcPts val="500"/>
              </a:spcBef>
              <a:buClr>
                <a:schemeClr val="accent1"/>
              </a:buClr>
              <a:buSzPct val="60000"/>
              <a:buFont typeface="Courier New" panose="02070309020205020404" pitchFamily="49" charset="0"/>
              <a:buNone/>
              <a:defRPr sz="1800" b="0" i="0" kern="1200" baseline="0">
                <a:solidFill>
                  <a:schemeClr val="bg1">
                    <a:lumMod val="50000"/>
                  </a:schemeClr>
                </a:solidFill>
                <a:latin typeface="+mn-lt"/>
                <a:ea typeface="Open Sans" panose="020B0606030504020204" pitchFamily="34" charset="0"/>
                <a:cs typeface="Calibri" panose="020F0502020204030204" pitchFamily="34" charset="0"/>
              </a:defRPr>
            </a:lvl3pPr>
            <a:lvl4pPr marL="1371600" indent="0" algn="ctr" defTabSz="914400" rtl="0" eaLnBrk="1" latinLnBrk="0" hangingPunct="1">
              <a:lnSpc>
                <a:spcPct val="90000"/>
              </a:lnSpc>
              <a:spcBef>
                <a:spcPts val="500"/>
              </a:spcBef>
              <a:buClr>
                <a:schemeClr val="accent1"/>
              </a:buClr>
              <a:buFont typeface="Arial" panose="020B0604020202020204" pitchFamily="34" charset="0"/>
              <a:buNone/>
              <a:defRPr sz="1600" b="0" i="0" kern="1200" baseline="0">
                <a:solidFill>
                  <a:schemeClr val="bg1">
                    <a:lumMod val="50000"/>
                  </a:schemeClr>
                </a:solidFill>
                <a:latin typeface="+mn-lt"/>
                <a:ea typeface="Open Sans" panose="020B0606030504020204" pitchFamily="34" charset="0"/>
                <a:cs typeface="Calibri" panose="020F0502020204030204" pitchFamily="34" charset="0"/>
              </a:defRPr>
            </a:lvl4pPr>
            <a:lvl5pPr marL="1828800" indent="0" algn="ctr" defTabSz="914400" rtl="0" eaLnBrk="1" latinLnBrk="0" hangingPunct="1">
              <a:lnSpc>
                <a:spcPct val="90000"/>
              </a:lnSpc>
              <a:spcBef>
                <a:spcPts val="500"/>
              </a:spcBef>
              <a:buClr>
                <a:schemeClr val="accent1"/>
              </a:buClr>
              <a:buSzPct val="60000"/>
              <a:buFont typeface="Courier New" panose="02070309020205020404" pitchFamily="49" charset="0"/>
              <a:buNone/>
              <a:defRPr sz="1600" b="0" i="0" kern="1200" baseline="0">
                <a:solidFill>
                  <a:schemeClr val="bg1">
                    <a:lumMod val="50000"/>
                  </a:schemeClr>
                </a:solidFill>
                <a:latin typeface="+mn-lt"/>
                <a:ea typeface="Open Sans" panose="020B0606030504020204" pitchFamily="34" charset="0"/>
                <a:cs typeface="Calibri" panose="020F050202020403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10000"/>
              </a:lnSpc>
              <a:buFont typeface="Arial" panose="020B0604020202020204" pitchFamily="34" charset="0"/>
              <a:buChar char="•"/>
            </a:pPr>
            <a:r>
              <a:rPr lang="en-US" sz="1600" dirty="0">
                <a:solidFill>
                  <a:schemeClr val="bg1">
                    <a:lumMod val="50000"/>
                  </a:schemeClr>
                </a:solidFill>
                <a:latin typeface="Open Sans" panose="020B0606030504020204" pitchFamily="34" charset="0"/>
                <a:cs typeface="Open Sans" panose="020B0606030504020204" pitchFamily="34" charset="0"/>
              </a:rPr>
              <a:t>The Plan provides a comprehensive contracted network of providers, facilities, ancillary service providers, specialist physicians, and acute care facilities with the specialized clinical expertise pertinent to the care and treatment of long-term senior housing residents. </a:t>
            </a:r>
          </a:p>
          <a:p>
            <a:pPr marL="285750" indent="-285750" algn="l">
              <a:lnSpc>
                <a:spcPct val="110000"/>
              </a:lnSpc>
              <a:buFont typeface="Arial" panose="020B0604020202020204" pitchFamily="34" charset="0"/>
              <a:buChar char="•"/>
            </a:pPr>
            <a:r>
              <a:rPr lang="en-US" sz="1600" dirty="0">
                <a:solidFill>
                  <a:schemeClr val="bg1">
                    <a:lumMod val="50000"/>
                  </a:schemeClr>
                </a:solidFill>
                <a:latin typeface="Open Sans" panose="020B0606030504020204" pitchFamily="34" charset="0"/>
                <a:cs typeface="Open Sans" panose="020B0606030504020204" pitchFamily="34" charset="0"/>
              </a:rPr>
              <a:t>Primary care services through the APP and supportive ancillary services like therapy, rehab, selected diagnostic radiology and lab, and home health are provided within the member’s senior housing residence and coordinated by the APP.  </a:t>
            </a:r>
          </a:p>
          <a:p>
            <a:pPr marL="285750" indent="-285750" algn="l">
              <a:lnSpc>
                <a:spcPct val="110000"/>
              </a:lnSpc>
              <a:buFont typeface="Arial" panose="020B0604020202020204" pitchFamily="34" charset="0"/>
              <a:buChar char="•"/>
            </a:pPr>
            <a:r>
              <a:rPr lang="en-US" sz="1600" dirty="0">
                <a:solidFill>
                  <a:schemeClr val="bg1">
                    <a:lumMod val="50000"/>
                  </a:schemeClr>
                </a:solidFill>
                <a:latin typeface="Open Sans" panose="020B0606030504020204" pitchFamily="34" charset="0"/>
                <a:cs typeface="Open Sans" panose="020B0606030504020204" pitchFamily="34" charset="0"/>
              </a:rPr>
              <a:t>The APP also coordinates visits and services provided outside of the facility including specialist visits, radiology, lab, and other diagnostic testing not available on site.</a:t>
            </a:r>
          </a:p>
          <a:p>
            <a:pPr marL="285750" indent="-285750" algn="l">
              <a:lnSpc>
                <a:spcPct val="110000"/>
              </a:lnSpc>
              <a:buFont typeface="Arial" panose="020B0604020202020204" pitchFamily="34" charset="0"/>
              <a:buChar char="•"/>
            </a:pPr>
            <a:r>
              <a:rPr lang="en-US" sz="1600" dirty="0">
                <a:solidFill>
                  <a:schemeClr val="bg1">
                    <a:lumMod val="50000"/>
                  </a:schemeClr>
                </a:solidFill>
                <a:latin typeface="Open Sans"/>
                <a:ea typeface="Open Sans"/>
                <a:cs typeface="Open Sans"/>
              </a:rPr>
              <a:t>Out-of-network referrals may require </a:t>
            </a:r>
            <a:br>
              <a:rPr lang="en-US" sz="1600" dirty="0">
                <a:latin typeface="Open Sans" panose="020B0606030504020204" pitchFamily="34" charset="0"/>
                <a:cs typeface="Open Sans" panose="020B0606030504020204" pitchFamily="34" charset="0"/>
              </a:rPr>
            </a:br>
            <a:r>
              <a:rPr lang="en-US" sz="1600" dirty="0">
                <a:solidFill>
                  <a:schemeClr val="bg1">
                    <a:lumMod val="50000"/>
                  </a:schemeClr>
                </a:solidFill>
                <a:latin typeface="Open Sans"/>
                <a:ea typeface="Open Sans"/>
                <a:cs typeface="Open Sans"/>
              </a:rPr>
              <a:t>prior authorization</a:t>
            </a:r>
          </a:p>
          <a:p>
            <a:pPr algn="l">
              <a:lnSpc>
                <a:spcPct val="110000"/>
              </a:lnSpc>
            </a:pPr>
            <a:endParaRPr lang="en-US" sz="1600" dirty="0">
              <a:solidFill>
                <a:schemeClr val="bg1">
                  <a:lumMod val="50000"/>
                </a:schemeClr>
              </a:solidFill>
              <a:latin typeface="Open Sans" panose="020B0606030504020204" pitchFamily="34" charset="0"/>
              <a:cs typeface="Open Sans" panose="020B0606030504020204" pitchFamily="34" charset="0"/>
            </a:endParaRPr>
          </a:p>
        </p:txBody>
      </p:sp>
      <p:pic>
        <p:nvPicPr>
          <p:cNvPr id="2" name="Picture 1" descr="A blue and green leaves&#10;&#10;Description automatically generated">
            <a:extLst>
              <a:ext uri="{FF2B5EF4-FFF2-40B4-BE49-F238E27FC236}">
                <a16:creationId xmlns:a16="http://schemas.microsoft.com/office/drawing/2014/main" id="{C5130491-5E0F-9EFD-C9C7-C5518E74BE14}"/>
              </a:ext>
            </a:extLst>
          </p:cNvPr>
          <p:cNvPicPr/>
          <p:nvPr/>
        </p:nvPicPr>
        <p:blipFill>
          <a:blip r:embed="rId3"/>
          <a:stretch>
            <a:fillRect/>
          </a:stretch>
        </p:blipFill>
        <p:spPr>
          <a:xfrm rot="901005" flipV="1">
            <a:off x="9374918" y="-845999"/>
            <a:ext cx="3837686" cy="3150339"/>
          </a:xfrm>
          <a:prstGeom prst="rect">
            <a:avLst/>
          </a:prstGeom>
        </p:spPr>
      </p:pic>
      <p:pic>
        <p:nvPicPr>
          <p:cNvPr id="4" name="Picture 3" descr="A white flower and a black background&#10;&#10;Description automatically generated">
            <a:extLst>
              <a:ext uri="{FF2B5EF4-FFF2-40B4-BE49-F238E27FC236}">
                <a16:creationId xmlns:a16="http://schemas.microsoft.com/office/drawing/2014/main" id="{08428190-B961-0E76-0F80-D5C5F37AF90C}"/>
              </a:ext>
            </a:extLst>
          </p:cNvPr>
          <p:cNvPicPr/>
          <p:nvPr/>
        </p:nvPicPr>
        <p:blipFill>
          <a:blip r:embed="rId4"/>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2696736369"/>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7">
            <a:extLst>
              <a:ext uri="{FF2B5EF4-FFF2-40B4-BE49-F238E27FC236}">
                <a16:creationId xmlns:a16="http://schemas.microsoft.com/office/drawing/2014/main" id="{01685E0B-6AD6-EA77-F2CB-84198D8A94FF}"/>
              </a:ext>
            </a:extLst>
          </p:cNvPr>
          <p:cNvSpPr/>
          <p:nvPr/>
        </p:nvSpPr>
        <p:spPr>
          <a:xfrm>
            <a:off x="232069" y="368422"/>
            <a:ext cx="11721583" cy="5974152"/>
          </a:xfrm>
          <a:prstGeom prst="roundRect">
            <a:avLst>
              <a:gd name="adj" fmla="val 5441"/>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6" name="Slide Number Placeholder 5">
            <a:extLst>
              <a:ext uri="{FF2B5EF4-FFF2-40B4-BE49-F238E27FC236}">
                <a16:creationId xmlns:a16="http://schemas.microsoft.com/office/drawing/2014/main" id="{FCC8F06E-0BE1-23E9-B885-0EFF45193CE0}"/>
              </a:ext>
            </a:extLst>
          </p:cNvPr>
          <p:cNvSpPr>
            <a:spLocks noGrp="1"/>
          </p:cNvSpPr>
          <p:nvPr>
            <p:ph type="sldNum" sz="quarter" idx="12"/>
          </p:nvPr>
        </p:nvSpPr>
        <p:spPr/>
        <p:txBody>
          <a:bodyPr/>
          <a:lstStyle/>
          <a:p>
            <a:fld id="{40D13F2E-2B28-7C4F-BBA8-165E168C086A}" type="slidenum">
              <a:rPr lang="en-US" smtClean="0"/>
              <a:t>18</a:t>
            </a:fld>
            <a:endParaRPr lang="en-US"/>
          </a:p>
        </p:txBody>
      </p:sp>
      <p:sp>
        <p:nvSpPr>
          <p:cNvPr id="10" name="Content Placeholder 2">
            <a:extLst>
              <a:ext uri="{FF2B5EF4-FFF2-40B4-BE49-F238E27FC236}">
                <a16:creationId xmlns:a16="http://schemas.microsoft.com/office/drawing/2014/main" id="{77255052-6CA4-401B-B374-752C39529BD1}"/>
              </a:ext>
            </a:extLst>
          </p:cNvPr>
          <p:cNvSpPr txBox="1">
            <a:spLocks/>
          </p:cNvSpPr>
          <p:nvPr/>
        </p:nvSpPr>
        <p:spPr>
          <a:xfrm>
            <a:off x="915823" y="2301234"/>
            <a:ext cx="6257864" cy="2743201"/>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Tx/>
              <a:buNone/>
              <a:defRPr sz="2100" b="0" i="0" kern="1200" baseline="0">
                <a:solidFill>
                  <a:schemeClr val="accent1"/>
                </a:solidFill>
                <a:latin typeface="+mn-lt"/>
                <a:ea typeface="Open Sans" panose="020B0606030504020204" pitchFamily="34" charset="0"/>
                <a:cs typeface="Calibri" panose="020F0502020204030204" pitchFamily="34" charset="0"/>
              </a:defRPr>
            </a:lvl1pPr>
            <a:lvl2pPr marL="457200" indent="0" algn="ctr" defTabSz="914400" rtl="0" eaLnBrk="1" latinLnBrk="0" hangingPunct="1">
              <a:lnSpc>
                <a:spcPct val="90000"/>
              </a:lnSpc>
              <a:spcBef>
                <a:spcPts val="500"/>
              </a:spcBef>
              <a:buClr>
                <a:schemeClr val="accent1"/>
              </a:buClr>
              <a:buFont typeface="Arial" panose="020B0604020202020204" pitchFamily="34" charset="0"/>
              <a:buNone/>
              <a:defRPr sz="2000" b="0" i="0" kern="1200" baseline="0">
                <a:solidFill>
                  <a:schemeClr val="bg1">
                    <a:lumMod val="50000"/>
                  </a:schemeClr>
                </a:solidFill>
                <a:latin typeface="+mn-lt"/>
                <a:ea typeface="Open Sans" panose="020B0606030504020204" pitchFamily="34" charset="0"/>
                <a:cs typeface="Calibri" panose="020F0502020204030204" pitchFamily="34" charset="0"/>
              </a:defRPr>
            </a:lvl2pPr>
            <a:lvl3pPr marL="914400" indent="0" algn="ctr" defTabSz="914400" rtl="0" eaLnBrk="1" latinLnBrk="0" hangingPunct="1">
              <a:lnSpc>
                <a:spcPct val="90000"/>
              </a:lnSpc>
              <a:spcBef>
                <a:spcPts val="500"/>
              </a:spcBef>
              <a:buClr>
                <a:schemeClr val="accent1"/>
              </a:buClr>
              <a:buSzPct val="60000"/>
              <a:buFont typeface="Courier New" panose="02070309020205020404" pitchFamily="49" charset="0"/>
              <a:buNone/>
              <a:defRPr sz="1800" b="0" i="0" kern="1200" baseline="0">
                <a:solidFill>
                  <a:schemeClr val="bg1">
                    <a:lumMod val="50000"/>
                  </a:schemeClr>
                </a:solidFill>
                <a:latin typeface="+mn-lt"/>
                <a:ea typeface="Open Sans" panose="020B0606030504020204" pitchFamily="34" charset="0"/>
                <a:cs typeface="Calibri" panose="020F0502020204030204" pitchFamily="34" charset="0"/>
              </a:defRPr>
            </a:lvl3pPr>
            <a:lvl4pPr marL="1371600" indent="0" algn="ctr" defTabSz="914400" rtl="0" eaLnBrk="1" latinLnBrk="0" hangingPunct="1">
              <a:lnSpc>
                <a:spcPct val="90000"/>
              </a:lnSpc>
              <a:spcBef>
                <a:spcPts val="500"/>
              </a:spcBef>
              <a:buClr>
                <a:schemeClr val="accent1"/>
              </a:buClr>
              <a:buFont typeface="Arial" panose="020B0604020202020204" pitchFamily="34" charset="0"/>
              <a:buNone/>
              <a:defRPr sz="1600" b="0" i="0" kern="1200" baseline="0">
                <a:solidFill>
                  <a:schemeClr val="bg1">
                    <a:lumMod val="50000"/>
                  </a:schemeClr>
                </a:solidFill>
                <a:latin typeface="+mn-lt"/>
                <a:ea typeface="Open Sans" panose="020B0606030504020204" pitchFamily="34" charset="0"/>
                <a:cs typeface="Calibri" panose="020F0502020204030204" pitchFamily="34" charset="0"/>
              </a:defRPr>
            </a:lvl4pPr>
            <a:lvl5pPr marL="1828800" indent="0" algn="ctr" defTabSz="914400" rtl="0" eaLnBrk="1" latinLnBrk="0" hangingPunct="1">
              <a:lnSpc>
                <a:spcPct val="90000"/>
              </a:lnSpc>
              <a:spcBef>
                <a:spcPts val="500"/>
              </a:spcBef>
              <a:buClr>
                <a:schemeClr val="accent1"/>
              </a:buClr>
              <a:buSzPct val="60000"/>
              <a:buFont typeface="Courier New" panose="02070309020205020404" pitchFamily="49" charset="0"/>
              <a:buNone/>
              <a:defRPr sz="1600" b="0" i="0" kern="1200" baseline="0">
                <a:solidFill>
                  <a:schemeClr val="bg1">
                    <a:lumMod val="50000"/>
                  </a:schemeClr>
                </a:solidFill>
                <a:latin typeface="+mn-lt"/>
                <a:ea typeface="Open Sans" panose="020B0606030504020204" pitchFamily="34" charset="0"/>
                <a:cs typeface="Calibri" panose="020F050202020403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US" sz="1600" dirty="0">
                <a:solidFill>
                  <a:schemeClr val="bg1"/>
                </a:solidFill>
                <a:latin typeface="Open Sans" panose="020B0606030504020204" pitchFamily="34" charset="0"/>
                <a:cs typeface="Open Sans" panose="020B0606030504020204" pitchFamily="34" charset="0"/>
              </a:rPr>
              <a:t>The purpose of the Plan’s Quality Improvement Program (QI Program) is to continually take a proactive approach to assure and improve the way the Plan provides care and engages with its members, partners, and other stakeholders so that it may fully realize its vision, mission and commitment to member care. </a:t>
            </a:r>
          </a:p>
          <a:p>
            <a:pPr marL="342900" indent="-342900" algn="l">
              <a:lnSpc>
                <a:spcPct val="100000"/>
              </a:lnSpc>
              <a:buFont typeface="Arial" panose="020B0604020202020204" pitchFamily="34" charset="0"/>
              <a:buChar char="•"/>
            </a:pPr>
            <a:r>
              <a:rPr lang="en-US" sz="1600" dirty="0">
                <a:solidFill>
                  <a:schemeClr val="bg1"/>
                </a:solidFill>
                <a:latin typeface="Open Sans" panose="020B0606030504020204" pitchFamily="34" charset="0"/>
                <a:cs typeface="Open Sans" panose="020B0606030504020204" pitchFamily="34" charset="0"/>
              </a:rPr>
              <a:t>The QI Program supports and promotes the mission, vision, and values of the Plan through continuous improvement and monitoring of medical care,  patient safety, behavioral health services, and the delivery of services to members.</a:t>
            </a:r>
          </a:p>
          <a:p>
            <a:pPr marL="342900" indent="-342900" algn="l">
              <a:lnSpc>
                <a:spcPct val="100000"/>
              </a:lnSpc>
              <a:buFont typeface="Arial" panose="020B0604020202020204" pitchFamily="34" charset="0"/>
              <a:buChar char="•"/>
            </a:pPr>
            <a:endParaRPr lang="en-US" sz="1600" dirty="0">
              <a:solidFill>
                <a:schemeClr val="bg1"/>
              </a:solidFill>
              <a:latin typeface="Open Sans" panose="020B0606030504020204" pitchFamily="34" charset="0"/>
              <a:cs typeface="Open Sans" panose="020B0606030504020204" pitchFamily="34" charset="0"/>
            </a:endParaRPr>
          </a:p>
          <a:p>
            <a:pPr algn="l">
              <a:lnSpc>
                <a:spcPct val="100000"/>
              </a:lnSpc>
            </a:pPr>
            <a:endParaRPr lang="en-US" sz="1600" dirty="0">
              <a:solidFill>
                <a:schemeClr val="bg1"/>
              </a:solidFill>
              <a:latin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07F72789-EF25-EFBF-40A1-91A9E9D9EFB3}"/>
              </a:ext>
            </a:extLst>
          </p:cNvPr>
          <p:cNvSpPr txBox="1"/>
          <p:nvPr/>
        </p:nvSpPr>
        <p:spPr>
          <a:xfrm>
            <a:off x="915822" y="624284"/>
            <a:ext cx="6780377" cy="1320361"/>
          </a:xfrm>
          <a:prstGeom prst="rect">
            <a:avLst/>
          </a:prstGeom>
          <a:noFill/>
        </p:spPr>
        <p:txBody>
          <a:bodyPr wrap="square">
            <a:spAutoFit/>
          </a:bodyPr>
          <a:lstStyle/>
          <a:p>
            <a:pPr>
              <a:lnSpc>
                <a:spcPct val="95000"/>
              </a:lnSpc>
            </a:pPr>
            <a:r>
              <a:rPr lang="en-US" sz="2800" b="1" dirty="0" err="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MoC</a:t>
            </a:r>
            <a:r>
              <a:rPr lang="en-US" sz="28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 4: </a:t>
            </a:r>
            <a:br>
              <a:rPr lang="en-US" sz="28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br>
            <a:r>
              <a:rPr lang="en-US" sz="28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Quality Measurement and Performance Improvement</a:t>
            </a:r>
          </a:p>
        </p:txBody>
      </p:sp>
      <p:pic>
        <p:nvPicPr>
          <p:cNvPr id="2" name="Picture 1" descr="A blue and green leaf logo&#10;&#10;Description automatically generated">
            <a:extLst>
              <a:ext uri="{FF2B5EF4-FFF2-40B4-BE49-F238E27FC236}">
                <a16:creationId xmlns:a16="http://schemas.microsoft.com/office/drawing/2014/main" id="{3ABFE065-A0DA-DC2B-1AB4-62D83E203776}"/>
              </a:ext>
            </a:extLst>
          </p:cNvPr>
          <p:cNvPicPr>
            <a:picLocks noChangeAspect="1"/>
          </p:cNvPicPr>
          <p:nvPr/>
        </p:nvPicPr>
        <p:blipFill>
          <a:blip r:embed="rId3"/>
          <a:stretch>
            <a:fillRect/>
          </a:stretch>
        </p:blipFill>
        <p:spPr>
          <a:xfrm>
            <a:off x="-850005" y="4124592"/>
            <a:ext cx="5104659" cy="4190392"/>
          </a:xfrm>
          <a:prstGeom prst="rect">
            <a:avLst/>
          </a:prstGeom>
        </p:spPr>
      </p:pic>
    </p:spTree>
    <p:extLst>
      <p:ext uri="{BB962C8B-B14F-4D97-AF65-F5344CB8AC3E}">
        <p14:creationId xmlns:p14="http://schemas.microsoft.com/office/powerpoint/2010/main" val="384318219"/>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C6F8F73-7084-1941-B67B-1616CBD5125E}"/>
              </a:ext>
            </a:extLst>
          </p:cNvPr>
          <p:cNvSpPr/>
          <p:nvPr/>
        </p:nvSpPr>
        <p:spPr>
          <a:xfrm>
            <a:off x="0" y="0"/>
            <a:ext cx="12192000" cy="6858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latin typeface="Calibri" panose="020F0502020204030204" pitchFamily="34" charset="0"/>
            </a:endParaRPr>
          </a:p>
        </p:txBody>
      </p:sp>
      <p:sp>
        <p:nvSpPr>
          <p:cNvPr id="6" name="Title 1">
            <a:extLst>
              <a:ext uri="{FF2B5EF4-FFF2-40B4-BE49-F238E27FC236}">
                <a16:creationId xmlns:a16="http://schemas.microsoft.com/office/drawing/2014/main" id="{C59768A3-ACFE-D71D-E66C-4521F83FE85C}"/>
              </a:ext>
            </a:extLst>
          </p:cNvPr>
          <p:cNvSpPr>
            <a:spLocks noGrp="1"/>
          </p:cNvSpPr>
          <p:nvPr>
            <p:ph type="title"/>
          </p:nvPr>
        </p:nvSpPr>
        <p:spPr>
          <a:xfrm>
            <a:off x="452747" y="760958"/>
            <a:ext cx="9791770" cy="682300"/>
          </a:xfrm>
        </p:spPr>
        <p:txBody>
          <a:bodyPr/>
          <a:lstStyle/>
          <a:p>
            <a:r>
              <a:rPr lang="en-US" b="1" dirty="0">
                <a:solidFill>
                  <a:srgbClr val="002855"/>
                </a:solidFill>
                <a:latin typeface="Open Sans Extrabold" panose="020B0606030504020204" pitchFamily="34" charset="0"/>
                <a:cs typeface="Open Sans Extrabold" panose="020B0606030504020204" pitchFamily="34" charset="0"/>
              </a:rPr>
              <a:t>Member Risk Prevention - PQI</a:t>
            </a:r>
          </a:p>
        </p:txBody>
      </p:sp>
      <p:sp>
        <p:nvSpPr>
          <p:cNvPr id="12" name="Content Placeholder 2">
            <a:extLst>
              <a:ext uri="{FF2B5EF4-FFF2-40B4-BE49-F238E27FC236}">
                <a16:creationId xmlns:a16="http://schemas.microsoft.com/office/drawing/2014/main" id="{AFF366A5-86CB-948D-6645-0C82A3C2DB9F}"/>
              </a:ext>
            </a:extLst>
          </p:cNvPr>
          <p:cNvSpPr>
            <a:spLocks noGrp="1"/>
          </p:cNvSpPr>
          <p:nvPr>
            <p:ph idx="1"/>
          </p:nvPr>
        </p:nvSpPr>
        <p:spPr>
          <a:xfrm>
            <a:off x="452747" y="1490162"/>
            <a:ext cx="8944750" cy="5061625"/>
          </a:xfrm>
        </p:spPr>
        <p:txBody>
          <a:bodyPr vert="horz" lIns="91440" tIns="45720" rIns="91440" bIns="45720" rtlCol="0" anchor="t">
            <a:normAutofit/>
          </a:bodyPr>
          <a:lstStyle/>
          <a:p>
            <a:pPr>
              <a:lnSpc>
                <a:spcPct val="100000"/>
              </a:lnSpc>
            </a:pPr>
            <a:r>
              <a:rPr lang="en-US" sz="2600" b="1" dirty="0">
                <a:solidFill>
                  <a:schemeClr val="accent2"/>
                </a:solidFill>
                <a:latin typeface="Open Sans ExtraBold" panose="020B0606030504020204" pitchFamily="34" charset="0"/>
                <a:cs typeface="Open Sans ExtraBold" panose="020B0606030504020204" pitchFamily="34" charset="0"/>
              </a:rPr>
              <a:t>Potential Quality Issues (PQI)</a:t>
            </a:r>
          </a:p>
          <a:p>
            <a:pPr marL="342900" indent="-342900">
              <a:lnSpc>
                <a:spcPct val="100000"/>
              </a:lnSpc>
              <a:buFont typeface="Arial" panose="020B0604020202020204" pitchFamily="34" charset="0"/>
              <a:buChar char="•"/>
            </a:pPr>
            <a:r>
              <a:rPr lang="en-US" sz="1600" dirty="0">
                <a:latin typeface="Open Sans" panose="020B0606030504020204" pitchFamily="34" charset="0"/>
                <a:cs typeface="Open Sans" panose="020B0606030504020204" pitchFamily="34" charset="0"/>
              </a:rPr>
              <a:t>A deviation or suspected deviation from expected provider performance, clinical care or outcome of care that cannot be determined to be justified without additional review.   Examples of potential quality issues include:</a:t>
            </a:r>
          </a:p>
          <a:p>
            <a:pPr marL="1028700" lvl="1" indent="-342900">
              <a:lnSpc>
                <a:spcPct val="100000"/>
              </a:lnSpc>
              <a:buClr>
                <a:schemeClr val="tx1"/>
              </a:buClr>
            </a:pPr>
            <a:r>
              <a:rPr lang="en-US" sz="1600" dirty="0">
                <a:latin typeface="Open Sans" panose="020B0606030504020204" pitchFamily="34" charset="0"/>
                <a:cs typeface="Open Sans" panose="020B0606030504020204" pitchFamily="34" charset="0"/>
              </a:rPr>
              <a:t>Falls with injury/additional treatment required</a:t>
            </a:r>
          </a:p>
          <a:p>
            <a:pPr marL="1028700" lvl="1" indent="-342900">
              <a:lnSpc>
                <a:spcPct val="100000"/>
              </a:lnSpc>
              <a:buClr>
                <a:schemeClr val="tx1"/>
              </a:buClr>
            </a:pPr>
            <a:r>
              <a:rPr lang="en-US" sz="1600" dirty="0">
                <a:latin typeface="Open Sans" panose="020B0606030504020204" pitchFamily="34" charset="0"/>
                <a:cs typeface="Open Sans" panose="020B0606030504020204" pitchFamily="34" charset="0"/>
              </a:rPr>
              <a:t>Medication errors with injury/additional treatment required</a:t>
            </a:r>
          </a:p>
          <a:p>
            <a:pPr marL="1028700" lvl="1" indent="-342900">
              <a:lnSpc>
                <a:spcPct val="100000"/>
              </a:lnSpc>
              <a:buClr>
                <a:schemeClr val="tx1"/>
              </a:buClr>
            </a:pPr>
            <a:r>
              <a:rPr lang="en-US" sz="1600" dirty="0">
                <a:latin typeface="Open Sans" panose="020B0606030504020204" pitchFamily="34" charset="0"/>
                <a:cs typeface="Open Sans" panose="020B0606030504020204" pitchFamily="34" charset="0"/>
              </a:rPr>
              <a:t>Incident resulting in Death</a:t>
            </a:r>
          </a:p>
          <a:p>
            <a:pPr marL="1028700" lvl="1" indent="-342900">
              <a:lnSpc>
                <a:spcPct val="100000"/>
              </a:lnSpc>
              <a:buClr>
                <a:schemeClr val="tx1"/>
              </a:buClr>
            </a:pPr>
            <a:r>
              <a:rPr lang="en-US" sz="1600" dirty="0">
                <a:latin typeface="Open Sans" panose="020B0606030504020204" pitchFamily="34" charset="0"/>
                <a:cs typeface="Open Sans" panose="020B0606030504020204" pitchFamily="34" charset="0"/>
              </a:rPr>
              <a:t>Incident resulting in severe Brain or spinal damage to a patient</a:t>
            </a:r>
          </a:p>
          <a:p>
            <a:pPr marL="342900" indent="-342900">
              <a:lnSpc>
                <a:spcPct val="100000"/>
              </a:lnSpc>
              <a:buFont typeface="Arial" panose="020B0604020202020204" pitchFamily="34" charset="0"/>
              <a:buChar char="•"/>
            </a:pPr>
            <a:r>
              <a:rPr lang="en-US" sz="1600" dirty="0">
                <a:latin typeface="Open Sans" panose="020B0606030504020204" pitchFamily="34" charset="0"/>
                <a:cs typeface="Open Sans" panose="020B0606030504020204" pitchFamily="34" charset="0"/>
              </a:rPr>
              <a:t>All PQIs should be reported within </a:t>
            </a:r>
            <a:r>
              <a:rPr lang="en-US" sz="1600" u="sng" dirty="0">
                <a:latin typeface="Open Sans" panose="020B0606030504020204" pitchFamily="34" charset="0"/>
                <a:cs typeface="Open Sans" panose="020B0606030504020204" pitchFamily="34" charset="0"/>
              </a:rPr>
              <a:t>three calendar days </a:t>
            </a:r>
            <a:r>
              <a:rPr lang="en-US" sz="1600" dirty="0">
                <a:latin typeface="Open Sans" panose="020B0606030504020204" pitchFamily="34" charset="0"/>
                <a:cs typeface="Open Sans" panose="020B0606030504020204" pitchFamily="34" charset="0"/>
              </a:rPr>
              <a:t>of the incident using the PQI form.  </a:t>
            </a:r>
          </a:p>
          <a:p>
            <a:pPr marL="342900" indent="-342900">
              <a:lnSpc>
                <a:spcPct val="100000"/>
              </a:lnSpc>
              <a:buClr>
                <a:schemeClr val="tx1"/>
              </a:buClr>
              <a:buFont typeface="Arial" panose="020B0604020202020204" pitchFamily="34" charset="0"/>
              <a:buChar char="•"/>
            </a:pPr>
            <a:r>
              <a:rPr lang="en-US" sz="1600" dirty="0">
                <a:latin typeface="Open Sans" panose="020B0606030504020204" pitchFamily="34" charset="0"/>
                <a:cs typeface="Open Sans" panose="020B0606030504020204" pitchFamily="34" charset="0"/>
              </a:rPr>
              <a:t>Email completed form via secure email to </a:t>
            </a:r>
            <a:r>
              <a:rPr lang="en-US" sz="1600" dirty="0">
                <a:latin typeface="Open Sans" panose="020B0606030504020204" pitchFamily="34" charset="0"/>
                <a:cs typeface="Open Sans" panose="020B0606030504020204" pitchFamily="34" charset="0"/>
                <a:hlinkClick r:id="rId3"/>
              </a:rPr>
              <a:t>pqireferral@curanahealth.com</a:t>
            </a:r>
            <a:r>
              <a:rPr lang="en-US" sz="1600" dirty="0">
                <a:latin typeface="Open Sans" panose="020B0606030504020204" pitchFamily="34" charset="0"/>
                <a:cs typeface="Open Sans" panose="020B0606030504020204" pitchFamily="34" charset="0"/>
              </a:rPr>
              <a:t>  or submit via the Provider Portal.</a:t>
            </a:r>
          </a:p>
          <a:p>
            <a:pPr marL="342900" indent="-342900">
              <a:lnSpc>
                <a:spcPct val="100000"/>
              </a:lnSpc>
              <a:buClr>
                <a:schemeClr val="tx1"/>
              </a:buClr>
              <a:buFont typeface="Arial" panose="020B0604020202020204" pitchFamily="34" charset="0"/>
              <a:buChar char="•"/>
            </a:pPr>
            <a:r>
              <a:rPr lang="en-US" sz="1600" dirty="0">
                <a:latin typeface="Open Sans" panose="020B0606030504020204" pitchFamily="34" charset="0"/>
                <a:cs typeface="Open Sans" panose="020B0606030504020204" pitchFamily="34" charset="0"/>
              </a:rPr>
              <a:t>The PQI will be reviewed to determine if there should be a change in procedure to prevent further incidences.</a:t>
            </a:r>
          </a:p>
          <a:p>
            <a:pPr marL="1028700" lvl="1" indent="-342900">
              <a:lnSpc>
                <a:spcPct val="100000"/>
              </a:lnSpc>
            </a:pPr>
            <a:endParaRPr lang="en-US" sz="1800" dirty="0">
              <a:latin typeface="Open Sans" panose="020B0606030504020204" pitchFamily="34" charset="0"/>
              <a:cs typeface="Open Sans" panose="020B0606030504020204" pitchFamily="34" charset="0"/>
            </a:endParaRPr>
          </a:p>
          <a:p>
            <a:pPr>
              <a:lnSpc>
                <a:spcPct val="100000"/>
              </a:lnSpc>
            </a:pPr>
            <a:endParaRPr lang="en-US" sz="2100" dirty="0">
              <a:latin typeface="Open Sans" panose="020B0606030504020204" pitchFamily="34" charset="0"/>
              <a:cs typeface="Open Sans" panose="020B0606030504020204" pitchFamily="34" charset="0"/>
            </a:endParaRPr>
          </a:p>
          <a:p>
            <a:pPr marL="342900" indent="-342900">
              <a:lnSpc>
                <a:spcPct val="100000"/>
              </a:lnSpc>
              <a:buFont typeface="Arial" panose="020B0604020202020204" pitchFamily="34" charset="0"/>
              <a:buChar char="•"/>
            </a:pPr>
            <a:endParaRPr lang="en-US" sz="2400" dirty="0">
              <a:latin typeface="Open Sans" panose="020B0606030504020204" pitchFamily="34" charset="0"/>
              <a:cs typeface="Open Sans" panose="020B0606030504020204" pitchFamily="34" charset="0"/>
            </a:endParaRPr>
          </a:p>
          <a:p>
            <a:pPr marL="342900" indent="-342900">
              <a:lnSpc>
                <a:spcPct val="100000"/>
              </a:lnSpc>
              <a:buFont typeface="Arial" panose="020B0604020202020204" pitchFamily="34" charset="0"/>
              <a:buChar char="•"/>
            </a:pPr>
            <a:endParaRPr lang="en-US" sz="2400" dirty="0">
              <a:latin typeface="Open Sans" panose="020B0606030504020204" pitchFamily="34" charset="0"/>
              <a:cs typeface="Open Sans" panose="020B0606030504020204" pitchFamily="34" charset="0"/>
            </a:endParaRPr>
          </a:p>
          <a:p>
            <a:pPr>
              <a:lnSpc>
                <a:spcPct val="100000"/>
              </a:lnSpc>
            </a:pPr>
            <a:endParaRPr lang="en-US" sz="2000" dirty="0">
              <a:latin typeface="Open Sans" panose="020B0606030504020204" pitchFamily="34" charset="0"/>
              <a:cs typeface="Open Sans" panose="020B0606030504020204" pitchFamily="34" charset="0"/>
            </a:endParaRPr>
          </a:p>
          <a:p>
            <a:pPr>
              <a:lnSpc>
                <a:spcPct val="100000"/>
              </a:lnSpc>
            </a:pPr>
            <a:endParaRPr lang="en-US" sz="2400" dirty="0">
              <a:latin typeface="Open Sans" panose="020B0606030504020204" pitchFamily="34" charset="0"/>
              <a:cs typeface="Open Sans" panose="020B0606030504020204" pitchFamily="34" charset="0"/>
            </a:endParaRPr>
          </a:p>
          <a:p>
            <a:pPr>
              <a:lnSpc>
                <a:spcPct val="100000"/>
              </a:lnSpc>
            </a:pPr>
            <a:endParaRPr lang="en-US" b="1" dirty="0">
              <a:solidFill>
                <a:schemeClr val="accent1"/>
              </a:solidFill>
              <a:latin typeface="Open Sans Extrabold" panose="020B0606030504020204" pitchFamily="34" charset="0"/>
              <a:cs typeface="Open Sans Extrabold" panose="020B0606030504020204" pitchFamily="34" charset="0"/>
            </a:endParaRPr>
          </a:p>
          <a:p>
            <a:pPr>
              <a:lnSpc>
                <a:spcPct val="100000"/>
              </a:lnSpc>
            </a:pPr>
            <a:endParaRPr lang="en-US" dirty="0">
              <a:latin typeface="Open Sans" panose="020B0606030504020204" pitchFamily="34" charset="0"/>
              <a:cs typeface="Open Sans" panose="020B0606030504020204" pitchFamily="34" charset="0"/>
            </a:endParaRPr>
          </a:p>
        </p:txBody>
      </p:sp>
      <p:sp>
        <p:nvSpPr>
          <p:cNvPr id="7" name="Slide Number Placeholder 6">
            <a:extLst>
              <a:ext uri="{FF2B5EF4-FFF2-40B4-BE49-F238E27FC236}">
                <a16:creationId xmlns:a16="http://schemas.microsoft.com/office/drawing/2014/main" id="{3A9C47BE-F6D2-E0D8-59C3-6160BC8C606F}"/>
              </a:ext>
            </a:extLst>
          </p:cNvPr>
          <p:cNvSpPr>
            <a:spLocks noGrp="1"/>
          </p:cNvSpPr>
          <p:nvPr>
            <p:ph type="sldNum" sz="quarter" idx="12"/>
          </p:nvPr>
        </p:nvSpPr>
        <p:spPr/>
        <p:txBody>
          <a:bodyPr/>
          <a:lstStyle/>
          <a:p>
            <a:fld id="{40D13F2E-2B28-7C4F-BBA8-165E168C086A}" type="slidenum">
              <a:rPr lang="en-US" smtClean="0"/>
              <a:t>19</a:t>
            </a:fld>
            <a:endParaRPr lang="en-US"/>
          </a:p>
        </p:txBody>
      </p:sp>
      <p:cxnSp>
        <p:nvCxnSpPr>
          <p:cNvPr id="9" name="Straight Connector 8">
            <a:extLst>
              <a:ext uri="{FF2B5EF4-FFF2-40B4-BE49-F238E27FC236}">
                <a16:creationId xmlns:a16="http://schemas.microsoft.com/office/drawing/2014/main" id="{E0669BDC-8782-47F1-A884-8AA286B5C826}"/>
              </a:ext>
            </a:extLst>
          </p:cNvPr>
          <p:cNvCxnSpPr/>
          <p:nvPr/>
        </p:nvCxnSpPr>
        <p:spPr>
          <a:xfrm>
            <a:off x="269875" y="6538913"/>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descr="A blue and green leaves&#10;&#10;Description automatically generated">
            <a:extLst>
              <a:ext uri="{FF2B5EF4-FFF2-40B4-BE49-F238E27FC236}">
                <a16:creationId xmlns:a16="http://schemas.microsoft.com/office/drawing/2014/main" id="{16C5A34C-0433-9C45-6B74-8E4C9F807EC6}"/>
              </a:ext>
            </a:extLst>
          </p:cNvPr>
          <p:cNvPicPr/>
          <p:nvPr/>
        </p:nvPicPr>
        <p:blipFill>
          <a:blip r:embed="rId4"/>
          <a:stretch>
            <a:fillRect/>
          </a:stretch>
        </p:blipFill>
        <p:spPr>
          <a:xfrm rot="901005" flipV="1">
            <a:off x="9374918" y="-845999"/>
            <a:ext cx="3837686" cy="3150339"/>
          </a:xfrm>
          <a:prstGeom prst="rect">
            <a:avLst/>
          </a:prstGeom>
        </p:spPr>
      </p:pic>
      <p:pic>
        <p:nvPicPr>
          <p:cNvPr id="3" name="Picture 2" descr="A white flower and a black background&#10;&#10;Description automatically generated">
            <a:extLst>
              <a:ext uri="{FF2B5EF4-FFF2-40B4-BE49-F238E27FC236}">
                <a16:creationId xmlns:a16="http://schemas.microsoft.com/office/drawing/2014/main" id="{2F1180EA-193A-7FA5-75A2-61F7D4ECE19F}"/>
              </a:ext>
            </a:extLst>
          </p:cNvPr>
          <p:cNvPicPr/>
          <p:nvPr/>
        </p:nvPicPr>
        <p:blipFill>
          <a:blip r:embed="rId5"/>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122193698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7">
            <a:extLst>
              <a:ext uri="{FF2B5EF4-FFF2-40B4-BE49-F238E27FC236}">
                <a16:creationId xmlns:a16="http://schemas.microsoft.com/office/drawing/2014/main" id="{B1A325CB-6439-DEEA-CB09-8F63A50CE887}"/>
              </a:ext>
            </a:extLst>
          </p:cNvPr>
          <p:cNvSpPr/>
          <p:nvPr/>
        </p:nvSpPr>
        <p:spPr>
          <a:xfrm>
            <a:off x="235208" y="301751"/>
            <a:ext cx="11721583" cy="5974152"/>
          </a:xfrm>
          <a:prstGeom prst="roundRect">
            <a:avLst>
              <a:gd name="adj" fmla="val 5441"/>
            </a:avLst>
          </a:pr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565F2485-991F-417D-A5C1-9FDAF9527E49}"/>
              </a:ext>
            </a:extLst>
          </p:cNvPr>
          <p:cNvSpPr>
            <a:spLocks noGrp="1"/>
          </p:cNvSpPr>
          <p:nvPr>
            <p:ph type="sldNum" sz="quarter" idx="12"/>
          </p:nvPr>
        </p:nvSpPr>
        <p:spPr/>
        <p:txBody>
          <a:bodyPr/>
          <a:lstStyle/>
          <a:p>
            <a:fld id="{40D13F2E-2B28-7C4F-BBA8-165E168C086A}" type="slidenum">
              <a:rPr lang="en-US" smtClean="0"/>
              <a:t>2</a:t>
            </a:fld>
            <a:endParaRPr lang="en-US"/>
          </a:p>
        </p:txBody>
      </p:sp>
      <p:sp>
        <p:nvSpPr>
          <p:cNvPr id="10" name="Title 1">
            <a:extLst>
              <a:ext uri="{FF2B5EF4-FFF2-40B4-BE49-F238E27FC236}">
                <a16:creationId xmlns:a16="http://schemas.microsoft.com/office/drawing/2014/main" id="{F2B103D9-D773-2CEF-D5D1-BBF2E7367B94}"/>
              </a:ext>
            </a:extLst>
          </p:cNvPr>
          <p:cNvSpPr txBox="1">
            <a:spLocks/>
          </p:cNvSpPr>
          <p:nvPr/>
        </p:nvSpPr>
        <p:spPr>
          <a:xfrm>
            <a:off x="750022" y="761540"/>
            <a:ext cx="9791770" cy="6823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i="0" kern="1200" baseline="0">
                <a:solidFill>
                  <a:schemeClr val="bg1">
                    <a:lumMod val="50000"/>
                  </a:schemeClr>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ct val="90000"/>
              </a:lnSpc>
              <a:spcBef>
                <a:spcPct val="0"/>
              </a:spcBef>
              <a:spcAft>
                <a:spcPts val="600"/>
              </a:spcAft>
            </a:pPr>
            <a:r>
              <a:rPr lang="en-US" sz="3200" kern="1200" dirty="0">
                <a:solidFill>
                  <a:srgbClr val="002855"/>
                </a:solidFill>
                <a:latin typeface="Open Sans" panose="020B0606030504020204" pitchFamily="34" charset="0"/>
                <a:ea typeface="Open Sans" panose="020B0606030504020204" pitchFamily="34" charset="0"/>
                <a:cs typeface="Open Sans" panose="020B0606030504020204" pitchFamily="34" charset="0"/>
              </a:rPr>
              <a:t>Background and Objectives</a:t>
            </a:r>
          </a:p>
        </p:txBody>
      </p:sp>
      <p:sp>
        <p:nvSpPr>
          <p:cNvPr id="21" name="TextBox 20">
            <a:extLst>
              <a:ext uri="{FF2B5EF4-FFF2-40B4-BE49-F238E27FC236}">
                <a16:creationId xmlns:a16="http://schemas.microsoft.com/office/drawing/2014/main" id="{F9C41A16-72D7-BA3E-2EFB-F08703AFCE4C}"/>
              </a:ext>
            </a:extLst>
          </p:cNvPr>
          <p:cNvSpPr txBox="1"/>
          <p:nvPr/>
        </p:nvSpPr>
        <p:spPr>
          <a:xfrm>
            <a:off x="840557" y="1526801"/>
            <a:ext cx="5995671" cy="3139321"/>
          </a:xfrm>
          <a:prstGeom prst="rect">
            <a:avLst/>
          </a:prstGeom>
          <a:noFill/>
        </p:spPr>
        <p:txBody>
          <a:bodyPr wrap="square" lIns="91440" tIns="45720" rIns="91440" bIns="45720" rtlCol="0" anchor="t">
            <a:spAutoFit/>
          </a:bodyPr>
          <a:lstStyle/>
          <a:p>
            <a:pPr marL="0" indent="0">
              <a:buNone/>
            </a:pPr>
            <a:r>
              <a:rPr lang="en-US"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The Centers for Medicare &amp; Medicaid Services (CMS) requires all Special Needs Plans (SNP) to provide Model of Care (</a:t>
            </a:r>
            <a:r>
              <a:rPr lang="en-US"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MoC</a:t>
            </a:r>
            <a:r>
              <a:rPr lang="en-US"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training for all Care Team members who see the Plan’s SNP members routinely. </a:t>
            </a:r>
          </a:p>
          <a:p>
            <a:endParaRPr lang="en-US"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en-US"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This training will help you to:</a:t>
            </a:r>
          </a:p>
          <a:p>
            <a:pPr marL="342900" indent="-342900">
              <a:buFont typeface="Arial" panose="020B0604020202020204" pitchFamily="34" charset="0"/>
              <a:buChar char="•"/>
            </a:pPr>
            <a:r>
              <a:rPr lang="en-US"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Review Medicare and Medicare Advantage</a:t>
            </a:r>
          </a:p>
          <a:p>
            <a:pPr marL="342900" indent="-342900">
              <a:buFont typeface="Arial" panose="020B0604020202020204" pitchFamily="34" charset="0"/>
              <a:buChar char="•"/>
            </a:pPr>
            <a:r>
              <a:rPr lang="en-US"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Describe the different types of SNPs</a:t>
            </a:r>
          </a:p>
          <a:p>
            <a:pPr marL="342900" indent="-342900">
              <a:buFont typeface="Arial" panose="020B0604020202020204" pitchFamily="34" charset="0"/>
              <a:buChar char="•"/>
            </a:pPr>
            <a:r>
              <a:rPr lang="en-US"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Understand the </a:t>
            </a:r>
            <a:r>
              <a:rPr lang="en-US"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MoC</a:t>
            </a:r>
            <a:r>
              <a:rPr lang="en-US"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key components </a:t>
            </a:r>
          </a:p>
          <a:p>
            <a:pPr marL="342900" indent="-342900">
              <a:buFont typeface="Arial" panose="020B0604020202020204" pitchFamily="34" charset="0"/>
              <a:buChar char="•"/>
            </a:pPr>
            <a:r>
              <a:rPr lang="en-US"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Define your role in supporting the </a:t>
            </a:r>
            <a:r>
              <a:rPr lang="en-US"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MoC</a:t>
            </a:r>
            <a:r>
              <a:rPr lang="en-US"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p>
          <a:p>
            <a:endParaRPr lang="en-US"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A blue and green leaf logo&#10;&#10;Description automatically generated">
            <a:extLst>
              <a:ext uri="{FF2B5EF4-FFF2-40B4-BE49-F238E27FC236}">
                <a16:creationId xmlns:a16="http://schemas.microsoft.com/office/drawing/2014/main" id="{6D292EFA-3DCB-54DF-5FB3-120A5A725C79}"/>
              </a:ext>
            </a:extLst>
          </p:cNvPr>
          <p:cNvPicPr>
            <a:picLocks noChangeAspect="1"/>
          </p:cNvPicPr>
          <p:nvPr/>
        </p:nvPicPr>
        <p:blipFill>
          <a:blip r:embed="rId4"/>
          <a:stretch>
            <a:fillRect/>
          </a:stretch>
        </p:blipFill>
        <p:spPr>
          <a:xfrm rot="20689462">
            <a:off x="-730258" y="3939531"/>
            <a:ext cx="5104659" cy="4190392"/>
          </a:xfrm>
          <a:prstGeom prst="rect">
            <a:avLst/>
          </a:prstGeom>
        </p:spPr>
      </p:pic>
    </p:spTree>
    <p:extLst>
      <p:ext uri="{BB962C8B-B14F-4D97-AF65-F5344CB8AC3E}">
        <p14:creationId xmlns:p14="http://schemas.microsoft.com/office/powerpoint/2010/main" val="456368453"/>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C6F8F73-7084-1941-B67B-1616CBD5125E}"/>
              </a:ext>
            </a:extLst>
          </p:cNvPr>
          <p:cNvSpPr/>
          <p:nvPr/>
        </p:nvSpPr>
        <p:spPr>
          <a:xfrm>
            <a:off x="0" y="0"/>
            <a:ext cx="12192000" cy="6858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latin typeface="Calibri" panose="020F0502020204030204" pitchFamily="34" charset="0"/>
            </a:endParaRPr>
          </a:p>
        </p:txBody>
      </p:sp>
      <p:sp>
        <p:nvSpPr>
          <p:cNvPr id="10" name="Title 1">
            <a:extLst>
              <a:ext uri="{FF2B5EF4-FFF2-40B4-BE49-F238E27FC236}">
                <a16:creationId xmlns:a16="http://schemas.microsoft.com/office/drawing/2014/main" id="{08B4EFA3-CC50-10DE-5B03-9CB88FBC78DB}"/>
              </a:ext>
            </a:extLst>
          </p:cNvPr>
          <p:cNvSpPr>
            <a:spLocks noGrp="1"/>
          </p:cNvSpPr>
          <p:nvPr>
            <p:ph type="title"/>
          </p:nvPr>
        </p:nvSpPr>
        <p:spPr>
          <a:xfrm>
            <a:off x="452747" y="612425"/>
            <a:ext cx="9791770" cy="682300"/>
          </a:xfrm>
        </p:spPr>
        <p:txBody>
          <a:bodyPr/>
          <a:lstStyle/>
          <a:p>
            <a:r>
              <a:rPr lang="en-US" b="1" dirty="0">
                <a:solidFill>
                  <a:srgbClr val="002855"/>
                </a:solidFill>
                <a:latin typeface="Open Sans Extrabold" panose="020B0606030504020204" pitchFamily="34" charset="0"/>
                <a:cs typeface="Open Sans Extrabold" panose="020B0606030504020204" pitchFamily="34" charset="0"/>
              </a:rPr>
              <a:t>Member Risk Prevention</a:t>
            </a:r>
          </a:p>
        </p:txBody>
      </p:sp>
      <p:sp>
        <p:nvSpPr>
          <p:cNvPr id="13" name="Content Placeholder 2">
            <a:extLst>
              <a:ext uri="{FF2B5EF4-FFF2-40B4-BE49-F238E27FC236}">
                <a16:creationId xmlns:a16="http://schemas.microsoft.com/office/drawing/2014/main" id="{04927745-64C0-DE8E-E44D-47575F1B09C0}"/>
              </a:ext>
            </a:extLst>
          </p:cNvPr>
          <p:cNvSpPr>
            <a:spLocks noGrp="1"/>
          </p:cNvSpPr>
          <p:nvPr>
            <p:ph idx="1"/>
          </p:nvPr>
        </p:nvSpPr>
        <p:spPr>
          <a:xfrm>
            <a:off x="452747" y="1185865"/>
            <a:ext cx="8868674" cy="4886545"/>
          </a:xfrm>
        </p:spPr>
        <p:txBody>
          <a:bodyPr vert="horz" lIns="91440" tIns="45720" rIns="91440" bIns="45720" rtlCol="0" anchor="t">
            <a:normAutofit fontScale="77500" lnSpcReduction="20000"/>
          </a:bodyPr>
          <a:lstStyle/>
          <a:p>
            <a:pPr>
              <a:lnSpc>
                <a:spcPct val="130000"/>
              </a:lnSpc>
            </a:pPr>
            <a:r>
              <a:rPr lang="en-US" sz="2600" b="1" dirty="0">
                <a:solidFill>
                  <a:schemeClr val="accent2"/>
                </a:solidFill>
                <a:latin typeface="Open Sans ExtraBold" panose="020B0606030504020204" pitchFamily="34" charset="0"/>
                <a:cs typeface="Open Sans ExtraBold" panose="020B0606030504020204" pitchFamily="34" charset="0"/>
              </a:rPr>
              <a:t>Appeal</a:t>
            </a:r>
          </a:p>
          <a:p>
            <a:pPr>
              <a:lnSpc>
                <a:spcPct val="130000"/>
              </a:lnSpc>
            </a:pPr>
            <a:r>
              <a:rPr lang="en-US" sz="1700" dirty="0">
                <a:latin typeface="Open Sans" panose="020B0606030504020204" pitchFamily="34" charset="0"/>
                <a:cs typeface="Open Sans" panose="020B0606030504020204" pitchFamily="34" charset="0"/>
              </a:rPr>
              <a:t>An appeal is </a:t>
            </a:r>
            <a:r>
              <a:rPr lang="en-US" sz="1700" b="1" dirty="0">
                <a:solidFill>
                  <a:srgbClr val="002855"/>
                </a:solidFill>
                <a:latin typeface="Open Sans Extrabold" panose="020B0606030504020204" pitchFamily="34" charset="0"/>
                <a:cs typeface="Open Sans Extrabold" panose="020B0606030504020204" pitchFamily="34" charset="0"/>
              </a:rPr>
              <a:t>the right to ask the Plan to change their decision</a:t>
            </a:r>
            <a:r>
              <a:rPr lang="en-US" sz="1700" dirty="0">
                <a:latin typeface="Open Sans" panose="020B0606030504020204" pitchFamily="34" charset="0"/>
                <a:cs typeface="Open Sans" panose="020B0606030504020204" pitchFamily="34" charset="0"/>
              </a:rPr>
              <a:t>. An appeal only occurs if the Plan </a:t>
            </a:r>
            <a:br>
              <a:rPr lang="en-US" sz="1700" dirty="0">
                <a:latin typeface="Open Sans" panose="020B0606030504020204" pitchFamily="34" charset="0"/>
                <a:cs typeface="Open Sans" panose="020B0606030504020204" pitchFamily="34" charset="0"/>
              </a:rPr>
            </a:br>
            <a:r>
              <a:rPr lang="en-US" sz="1700" dirty="0">
                <a:latin typeface="Open Sans" panose="020B0606030504020204" pitchFamily="34" charset="0"/>
                <a:cs typeface="Open Sans" panose="020B0606030504020204" pitchFamily="34" charset="0"/>
              </a:rPr>
              <a:t>makes a decision to deny in whole or in part a service or claim. Member/Member Representatives and providers can file an appeal within the allowed CMS timeframe which is 60 days from date of denial.</a:t>
            </a:r>
          </a:p>
          <a:p>
            <a:pPr marL="342900" indent="-342900">
              <a:lnSpc>
                <a:spcPct val="130000"/>
              </a:lnSpc>
              <a:buClr>
                <a:schemeClr val="tx1"/>
              </a:buClr>
              <a:buFont typeface="Arial" panose="020B0604020202020204" pitchFamily="34" charset="0"/>
              <a:buChar char="•"/>
            </a:pPr>
            <a:r>
              <a:rPr lang="en-US" sz="1700" dirty="0">
                <a:latin typeface="Open Sans" panose="020B0606030504020204" pitchFamily="34" charset="0"/>
                <a:cs typeface="Open Sans" panose="020B0606030504020204" pitchFamily="34" charset="0"/>
              </a:rPr>
              <a:t>Members/member representative/providers reporting an appeal, should send a secure email with complete appeal details to: </a:t>
            </a:r>
            <a:r>
              <a:rPr lang="en-US" sz="1700" dirty="0">
                <a:solidFill>
                  <a:srgbClr val="0070C0"/>
                </a:solidFill>
                <a:latin typeface="Open Sans" panose="020B0606030504020204" pitchFamily="34" charset="0"/>
                <a:cs typeface="Open Sans" panose="020B0606030504020204" pitchFamily="34" charset="0"/>
              </a:rPr>
              <a:t>appeals@curanahealth.com</a:t>
            </a:r>
            <a:r>
              <a:rPr lang="en-US" sz="1700" dirty="0">
                <a:solidFill>
                  <a:schemeClr val="accent2"/>
                </a:solidFill>
                <a:latin typeface="Open Sans" panose="020B0606030504020204" pitchFamily="34" charset="0"/>
                <a:cs typeface="Open Sans" panose="020B0606030504020204" pitchFamily="34" charset="0"/>
              </a:rPr>
              <a:t> </a:t>
            </a:r>
            <a:r>
              <a:rPr lang="en-US" sz="1700" dirty="0">
                <a:latin typeface="Open Sans" panose="020B0606030504020204" pitchFamily="34" charset="0"/>
                <a:cs typeface="Open Sans" panose="020B0606030504020204" pitchFamily="34" charset="0"/>
              </a:rPr>
              <a:t>OR fax </a:t>
            </a:r>
            <a:r>
              <a:rPr lang="en-US" sz="1700" b="0" i="0" dirty="0">
                <a:effectLst/>
                <a:latin typeface="Open Sans" panose="020B0606030504020204" pitchFamily="34" charset="0"/>
                <a:cs typeface="Open Sans" panose="020B0606030504020204" pitchFamily="34" charset="0"/>
              </a:rPr>
              <a:t>1-833-610-2380.</a:t>
            </a:r>
            <a:endParaRPr lang="en-US" sz="1700" dirty="0">
              <a:latin typeface="Open Sans" panose="020B0606030504020204" pitchFamily="34" charset="0"/>
              <a:cs typeface="Open Sans" panose="020B0606030504020204" pitchFamily="34" charset="0"/>
            </a:endParaRPr>
          </a:p>
          <a:p>
            <a:pPr>
              <a:lnSpc>
                <a:spcPct val="130000"/>
              </a:lnSpc>
            </a:pPr>
            <a:r>
              <a:rPr lang="en-US" sz="2600" b="1" dirty="0">
                <a:solidFill>
                  <a:schemeClr val="accent2"/>
                </a:solidFill>
                <a:latin typeface="Open Sans ExtraBold" panose="020B0606030504020204" pitchFamily="34" charset="0"/>
                <a:cs typeface="Open Sans ExtraBold" panose="020B0606030504020204" pitchFamily="34" charset="0"/>
              </a:rPr>
              <a:t>Grievance</a:t>
            </a:r>
          </a:p>
          <a:p>
            <a:pPr>
              <a:lnSpc>
                <a:spcPct val="130000"/>
              </a:lnSpc>
            </a:pPr>
            <a:r>
              <a:rPr lang="en-US" sz="1700" dirty="0">
                <a:latin typeface="Open Sans" panose="020B0606030504020204" pitchFamily="34" charset="0"/>
                <a:cs typeface="Open Sans" panose="020B0606030504020204" pitchFamily="34" charset="0"/>
              </a:rPr>
              <a:t>A grievance is </a:t>
            </a:r>
            <a:r>
              <a:rPr lang="en-US" sz="1700" b="1" dirty="0">
                <a:solidFill>
                  <a:schemeClr val="accent2"/>
                </a:solidFill>
                <a:latin typeface="Open Sans ExtraBold" panose="020B0606030504020204" pitchFamily="34" charset="0"/>
                <a:cs typeface="Open Sans ExtraBold" panose="020B0606030504020204" pitchFamily="34" charset="0"/>
              </a:rPr>
              <a:t>any complaint or dispute </a:t>
            </a:r>
            <a:r>
              <a:rPr lang="en-US" sz="1700" dirty="0">
                <a:latin typeface="Open Sans" panose="020B0606030504020204" pitchFamily="34" charset="0"/>
                <a:cs typeface="Open Sans" panose="020B0606030504020204" pitchFamily="34" charset="0"/>
              </a:rPr>
              <a:t>(other than an organization determination) expressing dissatisfaction with any aspect of the operations, activities, or behavior of a Medicare health plan, or its providers, regardless of whether remedial action is requested. Grievances can be filed within 60 days of occurrence. </a:t>
            </a:r>
          </a:p>
          <a:p>
            <a:pPr marL="342900" indent="-342900">
              <a:lnSpc>
                <a:spcPct val="130000"/>
              </a:lnSpc>
              <a:buClr>
                <a:schemeClr val="tx1"/>
              </a:buClr>
              <a:buFont typeface="Arial" panose="020B0604020202020204" pitchFamily="34" charset="0"/>
              <a:buChar char="•"/>
            </a:pPr>
            <a:r>
              <a:rPr lang="en-US" sz="1700" dirty="0">
                <a:latin typeface="Open Sans" panose="020B0606030504020204" pitchFamily="34" charset="0"/>
                <a:cs typeface="Open Sans" panose="020B0606030504020204" pitchFamily="34" charset="0"/>
              </a:rPr>
              <a:t>In addition, grievances may include complaints regarding </a:t>
            </a:r>
            <a:r>
              <a:rPr lang="en-US" sz="1700" dirty="0">
                <a:solidFill>
                  <a:schemeClr val="accent2"/>
                </a:solidFill>
                <a:latin typeface="Open Sans" panose="020B0606030504020204" pitchFamily="34" charset="0"/>
                <a:cs typeface="Open Sans" panose="020B0606030504020204" pitchFamily="34" charset="0"/>
              </a:rPr>
              <a:t>the timeliness, appropriateness, access to, and/or setting </a:t>
            </a:r>
            <a:r>
              <a:rPr lang="en-US" sz="1700" dirty="0">
                <a:latin typeface="Open Sans" panose="020B0606030504020204" pitchFamily="34" charset="0"/>
                <a:cs typeface="Open Sans" panose="020B0606030504020204" pitchFamily="34" charset="0"/>
              </a:rPr>
              <a:t>of a provided health service, procedure, or item.  </a:t>
            </a:r>
          </a:p>
          <a:p>
            <a:pPr marL="342900" indent="-342900">
              <a:lnSpc>
                <a:spcPct val="130000"/>
              </a:lnSpc>
              <a:buClr>
                <a:schemeClr val="tx1"/>
              </a:buClr>
              <a:buFont typeface="Arial" panose="020B0604020202020204" pitchFamily="34" charset="0"/>
              <a:buChar char="•"/>
            </a:pPr>
            <a:r>
              <a:rPr lang="en-US" sz="1700" dirty="0">
                <a:latin typeface="Open Sans" panose="020B0606030504020204" pitchFamily="34" charset="0"/>
                <a:cs typeface="Open Sans" panose="020B0606030504020204" pitchFamily="34" charset="0"/>
              </a:rPr>
              <a:t>Grievance issues may also include complaints that a covered health service procedure or item during a course of treatment did </a:t>
            </a:r>
            <a:r>
              <a:rPr lang="en-US" sz="1700" dirty="0">
                <a:solidFill>
                  <a:schemeClr val="accent2"/>
                </a:solidFill>
                <a:latin typeface="Open Sans" panose="020B0606030504020204" pitchFamily="34" charset="0"/>
                <a:cs typeface="Open Sans" panose="020B0606030504020204" pitchFamily="34" charset="0"/>
              </a:rPr>
              <a:t>not meet accepted standards for delivery </a:t>
            </a:r>
            <a:r>
              <a:rPr lang="en-US" sz="1700" dirty="0">
                <a:latin typeface="Open Sans" panose="020B0606030504020204" pitchFamily="34" charset="0"/>
                <a:cs typeface="Open Sans" panose="020B0606030504020204" pitchFamily="34" charset="0"/>
              </a:rPr>
              <a:t>of health care. </a:t>
            </a:r>
          </a:p>
          <a:p>
            <a:pPr marL="342900" indent="-342900">
              <a:lnSpc>
                <a:spcPct val="130000"/>
              </a:lnSpc>
              <a:buClr>
                <a:schemeClr val="tx1"/>
              </a:buClr>
              <a:buFont typeface="Arial" panose="020B0604020202020204" pitchFamily="34" charset="0"/>
              <a:buChar char="•"/>
            </a:pPr>
            <a:r>
              <a:rPr lang="en-US" sz="1700" dirty="0">
                <a:latin typeface="Open Sans" panose="020B0606030504020204" pitchFamily="34" charset="0"/>
                <a:cs typeface="Open Sans" panose="020B0606030504020204" pitchFamily="34" charset="0"/>
              </a:rPr>
              <a:t>Members/member representative reporting a grievance, should send a secure email with complete grievance details to:</a:t>
            </a:r>
            <a:r>
              <a:rPr lang="en-US" sz="1700" dirty="0">
                <a:solidFill>
                  <a:srgbClr val="0070C0"/>
                </a:solidFill>
                <a:latin typeface="Open Sans" panose="020B0606030504020204" pitchFamily="34" charset="0"/>
                <a:cs typeface="Open Sans" panose="020B0606030504020204" pitchFamily="34" charset="0"/>
              </a:rPr>
              <a:t> </a:t>
            </a:r>
            <a:r>
              <a:rPr lang="en-US" sz="1700" dirty="0">
                <a:solidFill>
                  <a:srgbClr val="0070C0"/>
                </a:solidFill>
                <a:latin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grievances@curanahealth.com</a:t>
            </a:r>
            <a:r>
              <a:rPr lang="en-US" sz="1700" dirty="0">
                <a:latin typeface="Open Sans" panose="020B0606030504020204" pitchFamily="34" charset="0"/>
                <a:cs typeface="Open Sans" panose="020B0606030504020204" pitchFamily="34" charset="0"/>
              </a:rPr>
              <a:t> OR fax </a:t>
            </a:r>
            <a:r>
              <a:rPr lang="en-US" sz="1700" b="0" i="0" dirty="0">
                <a:effectLst/>
                <a:latin typeface="Open Sans" panose="020B0606030504020204" pitchFamily="34" charset="0"/>
                <a:cs typeface="Open Sans" panose="020B0606030504020204" pitchFamily="34" charset="0"/>
              </a:rPr>
              <a:t>1-833-610-2380.</a:t>
            </a:r>
            <a:endParaRPr lang="en-US" sz="1700" dirty="0">
              <a:latin typeface="Open Sans" panose="020B0606030504020204" pitchFamily="34" charset="0"/>
              <a:cs typeface="Open Sans" panose="020B0606030504020204" pitchFamily="34" charset="0"/>
            </a:endParaRPr>
          </a:p>
          <a:p>
            <a:pPr>
              <a:lnSpc>
                <a:spcPct val="130000"/>
              </a:lnSpc>
            </a:pPr>
            <a:endParaRPr lang="en-US" dirty="0">
              <a:latin typeface="Open Sans" panose="020B0606030504020204" pitchFamily="34" charset="0"/>
              <a:cs typeface="Open Sans" panose="020B0606030504020204" pitchFamily="34" charset="0"/>
            </a:endParaRPr>
          </a:p>
        </p:txBody>
      </p:sp>
      <p:sp>
        <p:nvSpPr>
          <p:cNvPr id="7" name="Slide Number Placeholder 6">
            <a:extLst>
              <a:ext uri="{FF2B5EF4-FFF2-40B4-BE49-F238E27FC236}">
                <a16:creationId xmlns:a16="http://schemas.microsoft.com/office/drawing/2014/main" id="{3A9C47BE-F6D2-E0D8-59C3-6160BC8C606F}"/>
              </a:ext>
            </a:extLst>
          </p:cNvPr>
          <p:cNvSpPr>
            <a:spLocks noGrp="1"/>
          </p:cNvSpPr>
          <p:nvPr>
            <p:ph type="sldNum" sz="quarter" idx="12"/>
          </p:nvPr>
        </p:nvSpPr>
        <p:spPr/>
        <p:txBody>
          <a:bodyPr/>
          <a:lstStyle/>
          <a:p>
            <a:fld id="{40D13F2E-2B28-7C4F-BBA8-165E168C086A}" type="slidenum">
              <a:rPr lang="en-US" smtClean="0"/>
              <a:t>20</a:t>
            </a:fld>
            <a:endParaRPr lang="en-US"/>
          </a:p>
        </p:txBody>
      </p:sp>
      <p:cxnSp>
        <p:nvCxnSpPr>
          <p:cNvPr id="9" name="Straight Connector 8">
            <a:extLst>
              <a:ext uri="{FF2B5EF4-FFF2-40B4-BE49-F238E27FC236}">
                <a16:creationId xmlns:a16="http://schemas.microsoft.com/office/drawing/2014/main" id="{E0669BDC-8782-47F1-A884-8AA286B5C826}"/>
              </a:ext>
            </a:extLst>
          </p:cNvPr>
          <p:cNvCxnSpPr/>
          <p:nvPr/>
        </p:nvCxnSpPr>
        <p:spPr>
          <a:xfrm>
            <a:off x="269875" y="6538913"/>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descr="A blue and green leaves&#10;&#10;Description automatically generated">
            <a:extLst>
              <a:ext uri="{FF2B5EF4-FFF2-40B4-BE49-F238E27FC236}">
                <a16:creationId xmlns:a16="http://schemas.microsoft.com/office/drawing/2014/main" id="{3C7C78BA-86FB-0539-13E9-4F1C4EFA7FD0}"/>
              </a:ext>
            </a:extLst>
          </p:cNvPr>
          <p:cNvPicPr/>
          <p:nvPr/>
        </p:nvPicPr>
        <p:blipFill>
          <a:blip r:embed="rId4"/>
          <a:stretch>
            <a:fillRect/>
          </a:stretch>
        </p:blipFill>
        <p:spPr>
          <a:xfrm rot="901005" flipV="1">
            <a:off x="9374918" y="-845999"/>
            <a:ext cx="3837686" cy="3150339"/>
          </a:xfrm>
          <a:prstGeom prst="rect">
            <a:avLst/>
          </a:prstGeom>
        </p:spPr>
      </p:pic>
      <p:pic>
        <p:nvPicPr>
          <p:cNvPr id="3" name="Picture 2" descr="A white flower and a black background&#10;&#10;Description automatically generated">
            <a:extLst>
              <a:ext uri="{FF2B5EF4-FFF2-40B4-BE49-F238E27FC236}">
                <a16:creationId xmlns:a16="http://schemas.microsoft.com/office/drawing/2014/main" id="{13204F95-E2BC-41F8-0F9C-8AB874833AA0}"/>
              </a:ext>
            </a:extLst>
          </p:cNvPr>
          <p:cNvPicPr/>
          <p:nvPr/>
        </p:nvPicPr>
        <p:blipFill>
          <a:blip r:embed="rId5"/>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2826081920"/>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7">
            <a:extLst>
              <a:ext uri="{FF2B5EF4-FFF2-40B4-BE49-F238E27FC236}">
                <a16:creationId xmlns:a16="http://schemas.microsoft.com/office/drawing/2014/main" id="{FF99497E-8E4A-84A6-0CB0-F232F5E6947A}"/>
              </a:ext>
            </a:extLst>
          </p:cNvPr>
          <p:cNvSpPr/>
          <p:nvPr/>
        </p:nvSpPr>
        <p:spPr>
          <a:xfrm>
            <a:off x="235208" y="301751"/>
            <a:ext cx="11721583" cy="5974152"/>
          </a:xfrm>
          <a:prstGeom prst="roundRect">
            <a:avLst>
              <a:gd name="adj" fmla="val 5441"/>
            </a:avLst>
          </a:pr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blue and green leaf logo&#10;&#10;Description automatically generated">
            <a:extLst>
              <a:ext uri="{FF2B5EF4-FFF2-40B4-BE49-F238E27FC236}">
                <a16:creationId xmlns:a16="http://schemas.microsoft.com/office/drawing/2014/main" id="{18B0A71D-123C-D597-9E8B-BC186B39A47F}"/>
              </a:ext>
            </a:extLst>
          </p:cNvPr>
          <p:cNvPicPr>
            <a:picLocks noChangeAspect="1"/>
          </p:cNvPicPr>
          <p:nvPr/>
        </p:nvPicPr>
        <p:blipFill>
          <a:blip r:embed="rId4"/>
          <a:stretch>
            <a:fillRect/>
          </a:stretch>
        </p:blipFill>
        <p:spPr>
          <a:xfrm>
            <a:off x="-1362668" y="1341096"/>
            <a:ext cx="9127318" cy="7492574"/>
          </a:xfrm>
          <a:prstGeom prst="rect">
            <a:avLst/>
          </a:prstGeom>
        </p:spPr>
      </p:pic>
      <p:sp>
        <p:nvSpPr>
          <p:cNvPr id="11" name="Rectangle 10">
            <a:extLst>
              <a:ext uri="{FF2B5EF4-FFF2-40B4-BE49-F238E27FC236}">
                <a16:creationId xmlns:a16="http://schemas.microsoft.com/office/drawing/2014/main" id="{8C6F8F73-7084-1941-B67B-1616CBD5125E}"/>
              </a:ext>
            </a:extLst>
          </p:cNvPr>
          <p:cNvSpPr/>
          <p:nvPr/>
        </p:nvSpPr>
        <p:spPr>
          <a:xfrm>
            <a:off x="0" y="0"/>
            <a:ext cx="12192000" cy="6858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latin typeface="Calibri" panose="020F0502020204030204" pitchFamily="34" charset="0"/>
            </a:endParaRPr>
          </a:p>
        </p:txBody>
      </p:sp>
      <p:sp>
        <p:nvSpPr>
          <p:cNvPr id="18" name="Title 1">
            <a:extLst>
              <a:ext uri="{FF2B5EF4-FFF2-40B4-BE49-F238E27FC236}">
                <a16:creationId xmlns:a16="http://schemas.microsoft.com/office/drawing/2014/main" id="{ECADF919-662E-F1D1-1331-ED66FAFC6F57}"/>
              </a:ext>
            </a:extLst>
          </p:cNvPr>
          <p:cNvSpPr txBox="1">
            <a:spLocks noGrp="1"/>
          </p:cNvSpPr>
          <p:nvPr>
            <p:ph type="title"/>
          </p:nvPr>
        </p:nvSpPr>
        <p:spPr>
          <a:xfrm>
            <a:off x="1247578" y="4564056"/>
            <a:ext cx="5143343" cy="610414"/>
          </a:xfrm>
          <a:prstGeom prst="rect">
            <a:avLst/>
          </a:prstGeom>
          <a:no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sz="32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Thank You!</a:t>
            </a:r>
          </a:p>
        </p:txBody>
      </p:sp>
      <p:sp>
        <p:nvSpPr>
          <p:cNvPr id="7" name="Slide Number Placeholder 6">
            <a:extLst>
              <a:ext uri="{FF2B5EF4-FFF2-40B4-BE49-F238E27FC236}">
                <a16:creationId xmlns:a16="http://schemas.microsoft.com/office/drawing/2014/main" id="{3A9C47BE-F6D2-E0D8-59C3-6160BC8C606F}"/>
              </a:ext>
            </a:extLst>
          </p:cNvPr>
          <p:cNvSpPr>
            <a:spLocks noGrp="1"/>
          </p:cNvSpPr>
          <p:nvPr>
            <p:ph type="sldNum" sz="quarter" idx="12"/>
          </p:nvPr>
        </p:nvSpPr>
        <p:spPr/>
        <p:txBody>
          <a:bodyPr/>
          <a:lstStyle/>
          <a:p>
            <a:fld id="{40D13F2E-2B28-7C4F-BBA8-165E168C086A}" type="slidenum">
              <a:rPr lang="en-US" smtClean="0"/>
              <a:t>21</a:t>
            </a:fld>
            <a:endParaRPr lang="en-US"/>
          </a:p>
        </p:txBody>
      </p:sp>
      <p:cxnSp>
        <p:nvCxnSpPr>
          <p:cNvPr id="9" name="Straight Connector 8">
            <a:extLst>
              <a:ext uri="{FF2B5EF4-FFF2-40B4-BE49-F238E27FC236}">
                <a16:creationId xmlns:a16="http://schemas.microsoft.com/office/drawing/2014/main" id="{E0669BDC-8782-47F1-A884-8AA286B5C826}"/>
              </a:ext>
            </a:extLst>
          </p:cNvPr>
          <p:cNvCxnSpPr/>
          <p:nvPr/>
        </p:nvCxnSpPr>
        <p:spPr>
          <a:xfrm>
            <a:off x="269875" y="6538913"/>
            <a:ext cx="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9608974"/>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Rounded Corners 7">
            <a:extLst>
              <a:ext uri="{FF2B5EF4-FFF2-40B4-BE49-F238E27FC236}">
                <a16:creationId xmlns:a16="http://schemas.microsoft.com/office/drawing/2014/main" id="{3BCD6337-2AE9-E5C4-DDF7-0D7144C2C75C}"/>
              </a:ext>
            </a:extLst>
          </p:cNvPr>
          <p:cNvSpPr/>
          <p:nvPr/>
        </p:nvSpPr>
        <p:spPr>
          <a:xfrm>
            <a:off x="261937" y="323993"/>
            <a:ext cx="11721583" cy="5974152"/>
          </a:xfrm>
          <a:prstGeom prst="roundRect">
            <a:avLst>
              <a:gd name="adj" fmla="val 5441"/>
            </a:avLst>
          </a:pr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F8C4CF1A-7854-53FF-87BF-7A700C81DE9D}"/>
              </a:ext>
            </a:extLst>
          </p:cNvPr>
          <p:cNvSpPr>
            <a:spLocks noGrp="1"/>
          </p:cNvSpPr>
          <p:nvPr>
            <p:ph type="sldNum" sz="quarter" idx="12"/>
          </p:nvPr>
        </p:nvSpPr>
        <p:spPr/>
        <p:txBody>
          <a:bodyPr/>
          <a:lstStyle/>
          <a:p>
            <a:fld id="{40D13F2E-2B28-7C4F-BBA8-165E168C086A}" type="slidenum">
              <a:rPr lang="en-US" smtClean="0"/>
              <a:t>3</a:t>
            </a:fld>
            <a:endParaRPr lang="en-US"/>
          </a:p>
        </p:txBody>
      </p:sp>
      <p:sp>
        <p:nvSpPr>
          <p:cNvPr id="13" name="Oval 12">
            <a:extLst>
              <a:ext uri="{FF2B5EF4-FFF2-40B4-BE49-F238E27FC236}">
                <a16:creationId xmlns:a16="http://schemas.microsoft.com/office/drawing/2014/main" id="{570AEF1D-6DC6-47B0-8D9D-44B2A1CFF450}"/>
              </a:ext>
            </a:extLst>
          </p:cNvPr>
          <p:cNvSpPr/>
          <p:nvPr/>
        </p:nvSpPr>
        <p:spPr>
          <a:xfrm>
            <a:off x="107698" y="2389558"/>
            <a:ext cx="2900806" cy="2900806"/>
          </a:xfrm>
          <a:prstGeom prst="ellipse">
            <a:avLst/>
          </a:prstGeom>
          <a:solidFill>
            <a:schemeClr val="accent1">
              <a:alpha val="8487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3">
            <a:extLst>
              <a:ext uri="{FF2B5EF4-FFF2-40B4-BE49-F238E27FC236}">
                <a16:creationId xmlns:a16="http://schemas.microsoft.com/office/drawing/2014/main" id="{72D48F11-4CBE-B246-A68A-AB8D6590CCD4}"/>
              </a:ext>
            </a:extLst>
          </p:cNvPr>
          <p:cNvSpPr txBox="1">
            <a:spLocks/>
          </p:cNvSpPr>
          <p:nvPr/>
        </p:nvSpPr>
        <p:spPr>
          <a:xfrm>
            <a:off x="58778" y="3871438"/>
            <a:ext cx="2937628" cy="11550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Helps pay for </a:t>
            </a:r>
            <a:b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hospital stays and </a:t>
            </a:r>
            <a:b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inpatient care</a:t>
            </a:r>
          </a:p>
          <a:p>
            <a:pPr algn="ctr">
              <a:lnSpc>
                <a:spcPct val="100000"/>
              </a:lnSpc>
              <a:spcBef>
                <a:spcPts val="0"/>
              </a:spcBef>
            </a:pPr>
            <a:endPar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a:extLst>
              <a:ext uri="{FF2B5EF4-FFF2-40B4-BE49-F238E27FC236}">
                <a16:creationId xmlns:a16="http://schemas.microsoft.com/office/drawing/2014/main" id="{ECCFCA43-156A-AE41-7A57-973CBB724D06}"/>
              </a:ext>
            </a:extLst>
          </p:cNvPr>
          <p:cNvSpPr txBox="1"/>
          <p:nvPr/>
        </p:nvSpPr>
        <p:spPr>
          <a:xfrm>
            <a:off x="-144045" y="3328519"/>
            <a:ext cx="3343275" cy="652083"/>
          </a:xfrm>
          <a:prstGeom prst="rect">
            <a:avLst/>
          </a:prstGeom>
          <a:noFill/>
        </p:spPr>
        <p:txBody>
          <a:bodyPr wrap="square" rtlCol="0">
            <a:spAutoFit/>
          </a:bodyPr>
          <a:lstStyle/>
          <a:p>
            <a:pPr algn="ctr"/>
            <a:r>
              <a:rPr lang="en-US" sz="1800"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PART A</a:t>
            </a:r>
          </a:p>
          <a:p>
            <a:endParaRPr lang="en-US"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cxnSp>
        <p:nvCxnSpPr>
          <p:cNvPr id="18" name="Straight Connector 17">
            <a:extLst>
              <a:ext uri="{FF2B5EF4-FFF2-40B4-BE49-F238E27FC236}">
                <a16:creationId xmlns:a16="http://schemas.microsoft.com/office/drawing/2014/main" id="{B9D05D19-24DB-028F-B4C5-9424826C12B7}"/>
              </a:ext>
            </a:extLst>
          </p:cNvPr>
          <p:cNvCxnSpPr>
            <a:cxnSpLocks/>
          </p:cNvCxnSpPr>
          <p:nvPr/>
        </p:nvCxnSpPr>
        <p:spPr>
          <a:xfrm>
            <a:off x="494093" y="3748552"/>
            <a:ext cx="2185639"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D518A200-06B9-D197-5A58-4DCDCAD8ACE7}"/>
              </a:ext>
            </a:extLst>
          </p:cNvPr>
          <p:cNvPicPr>
            <a:picLocks noChangeAspect="1"/>
          </p:cNvPicPr>
          <p:nvPr/>
        </p:nvPicPr>
        <p:blipFill>
          <a:blip r:embed="rId4"/>
          <a:stretch>
            <a:fillRect/>
          </a:stretch>
        </p:blipFill>
        <p:spPr>
          <a:xfrm>
            <a:off x="1265133" y="2736689"/>
            <a:ext cx="609600" cy="482600"/>
          </a:xfrm>
          <a:prstGeom prst="rect">
            <a:avLst/>
          </a:prstGeom>
        </p:spPr>
      </p:pic>
      <p:sp>
        <p:nvSpPr>
          <p:cNvPr id="37" name="Oval 36">
            <a:extLst>
              <a:ext uri="{FF2B5EF4-FFF2-40B4-BE49-F238E27FC236}">
                <a16:creationId xmlns:a16="http://schemas.microsoft.com/office/drawing/2014/main" id="{2EA7B725-8D36-8E37-95DA-592D67FCA2E2}"/>
              </a:ext>
            </a:extLst>
          </p:cNvPr>
          <p:cNvSpPr/>
          <p:nvPr/>
        </p:nvSpPr>
        <p:spPr>
          <a:xfrm>
            <a:off x="3150662" y="2370307"/>
            <a:ext cx="2900806" cy="2900806"/>
          </a:xfrm>
          <a:prstGeom prst="ellipse">
            <a:avLst/>
          </a:prstGeom>
          <a:solidFill>
            <a:schemeClr val="accent1">
              <a:alpha val="8511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3">
            <a:extLst>
              <a:ext uri="{FF2B5EF4-FFF2-40B4-BE49-F238E27FC236}">
                <a16:creationId xmlns:a16="http://schemas.microsoft.com/office/drawing/2014/main" id="{14B1FF46-8972-52D7-1FD0-C30734E11D92}"/>
              </a:ext>
            </a:extLst>
          </p:cNvPr>
          <p:cNvSpPr txBox="1">
            <a:spLocks/>
          </p:cNvSpPr>
          <p:nvPr/>
        </p:nvSpPr>
        <p:spPr>
          <a:xfrm>
            <a:off x="3143299" y="3874759"/>
            <a:ext cx="2937628" cy="11550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Helps pay for</a:t>
            </a:r>
            <a:b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doctor visits and </a:t>
            </a:r>
            <a:b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outpatient care</a:t>
            </a:r>
          </a:p>
        </p:txBody>
      </p:sp>
      <p:sp>
        <p:nvSpPr>
          <p:cNvPr id="20" name="TextBox 19">
            <a:extLst>
              <a:ext uri="{FF2B5EF4-FFF2-40B4-BE49-F238E27FC236}">
                <a16:creationId xmlns:a16="http://schemas.microsoft.com/office/drawing/2014/main" id="{C03ED951-83DE-0B91-7601-201280A021F3}"/>
              </a:ext>
            </a:extLst>
          </p:cNvPr>
          <p:cNvSpPr txBox="1"/>
          <p:nvPr/>
        </p:nvSpPr>
        <p:spPr>
          <a:xfrm>
            <a:off x="2879459" y="3322691"/>
            <a:ext cx="3343275" cy="652083"/>
          </a:xfrm>
          <a:prstGeom prst="rect">
            <a:avLst/>
          </a:prstGeom>
          <a:noFill/>
        </p:spPr>
        <p:txBody>
          <a:bodyPr wrap="square" rtlCol="0">
            <a:spAutoFit/>
          </a:bodyPr>
          <a:lstStyle/>
          <a:p>
            <a:pPr algn="ctr"/>
            <a:r>
              <a:rPr lang="en-US" sz="1800"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PART B</a:t>
            </a:r>
          </a:p>
          <a:p>
            <a:endParaRPr lang="en-US"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cxnSp>
        <p:nvCxnSpPr>
          <p:cNvPr id="21" name="Straight Connector 20">
            <a:extLst>
              <a:ext uri="{FF2B5EF4-FFF2-40B4-BE49-F238E27FC236}">
                <a16:creationId xmlns:a16="http://schemas.microsoft.com/office/drawing/2014/main" id="{D737FA4C-021F-304C-7ED9-2F9169FAA3CC}"/>
              </a:ext>
            </a:extLst>
          </p:cNvPr>
          <p:cNvCxnSpPr>
            <a:cxnSpLocks/>
          </p:cNvCxnSpPr>
          <p:nvPr/>
        </p:nvCxnSpPr>
        <p:spPr>
          <a:xfrm>
            <a:off x="3569955" y="3745994"/>
            <a:ext cx="2185639"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CFED1CFE-0B65-B4EB-9AEE-7C952B5EE3BA}"/>
              </a:ext>
            </a:extLst>
          </p:cNvPr>
          <p:cNvPicPr>
            <a:picLocks noChangeAspect="1"/>
          </p:cNvPicPr>
          <p:nvPr/>
        </p:nvPicPr>
        <p:blipFill>
          <a:blip r:embed="rId5"/>
          <a:stretch>
            <a:fillRect/>
          </a:stretch>
        </p:blipFill>
        <p:spPr>
          <a:xfrm>
            <a:off x="4330593" y="2675135"/>
            <a:ext cx="546100" cy="609600"/>
          </a:xfrm>
          <a:prstGeom prst="rect">
            <a:avLst/>
          </a:prstGeom>
        </p:spPr>
      </p:pic>
      <p:sp>
        <p:nvSpPr>
          <p:cNvPr id="39" name="Oval 38">
            <a:extLst>
              <a:ext uri="{FF2B5EF4-FFF2-40B4-BE49-F238E27FC236}">
                <a16:creationId xmlns:a16="http://schemas.microsoft.com/office/drawing/2014/main" id="{273E3FDC-1D0D-1238-DA67-04D314AC561A}"/>
              </a:ext>
            </a:extLst>
          </p:cNvPr>
          <p:cNvSpPr/>
          <p:nvPr/>
        </p:nvSpPr>
        <p:spPr>
          <a:xfrm>
            <a:off x="6142132" y="2394768"/>
            <a:ext cx="2900806" cy="2900806"/>
          </a:xfrm>
          <a:prstGeom prst="ellipse">
            <a:avLst/>
          </a:prstGeom>
          <a:solidFill>
            <a:schemeClr val="accent1">
              <a:alpha val="8504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ontent Placeholder 3">
            <a:extLst>
              <a:ext uri="{FF2B5EF4-FFF2-40B4-BE49-F238E27FC236}">
                <a16:creationId xmlns:a16="http://schemas.microsoft.com/office/drawing/2014/main" id="{C4DFB53E-F023-9A87-4FA5-1614C3253923}"/>
              </a:ext>
            </a:extLst>
          </p:cNvPr>
          <p:cNvSpPr txBox="1">
            <a:spLocks/>
          </p:cNvSpPr>
          <p:nvPr/>
        </p:nvSpPr>
        <p:spPr>
          <a:xfrm>
            <a:off x="6133266" y="3873421"/>
            <a:ext cx="2937628" cy="11550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US"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 Medicare Advantage = </a:t>
            </a:r>
          </a:p>
          <a:p>
            <a:pPr marL="0" indent="0" algn="ctr">
              <a:lnSpc>
                <a:spcPct val="100000"/>
              </a:lnSpc>
              <a:spcBef>
                <a:spcPts val="0"/>
              </a:spcBef>
              <a:buFont typeface="Arial" panose="020B0604020202020204" pitchFamily="34" charset="0"/>
              <a:buNone/>
            </a:pPr>
            <a:r>
              <a:rPr lang="en-US"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Part A + Part B AND includes services not covered by Original Medicare</a:t>
            </a:r>
          </a:p>
        </p:txBody>
      </p:sp>
      <p:sp>
        <p:nvSpPr>
          <p:cNvPr id="24" name="TextBox 23">
            <a:extLst>
              <a:ext uri="{FF2B5EF4-FFF2-40B4-BE49-F238E27FC236}">
                <a16:creationId xmlns:a16="http://schemas.microsoft.com/office/drawing/2014/main" id="{D024D98A-3B02-50FD-227B-B03ECF85D2BB}"/>
              </a:ext>
            </a:extLst>
          </p:cNvPr>
          <p:cNvSpPr txBox="1"/>
          <p:nvPr/>
        </p:nvSpPr>
        <p:spPr>
          <a:xfrm>
            <a:off x="5890817" y="3311069"/>
            <a:ext cx="3343275" cy="652083"/>
          </a:xfrm>
          <a:prstGeom prst="rect">
            <a:avLst/>
          </a:prstGeom>
          <a:noFill/>
        </p:spPr>
        <p:txBody>
          <a:bodyPr wrap="square" rtlCol="0">
            <a:spAutoFit/>
          </a:bodyPr>
          <a:lstStyle/>
          <a:p>
            <a:pPr algn="ctr"/>
            <a:r>
              <a:rPr lang="en-US" sz="1800"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PART </a:t>
            </a:r>
            <a:r>
              <a:rPr lang="en-US"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C</a:t>
            </a:r>
            <a:endParaRPr lang="en-US" sz="1800"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endParaRPr lang="en-US"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cxnSp>
        <p:nvCxnSpPr>
          <p:cNvPr id="25" name="Straight Connector 24">
            <a:extLst>
              <a:ext uri="{FF2B5EF4-FFF2-40B4-BE49-F238E27FC236}">
                <a16:creationId xmlns:a16="http://schemas.microsoft.com/office/drawing/2014/main" id="{3FCF1559-BF55-16E0-057D-3760CDA777EB}"/>
              </a:ext>
            </a:extLst>
          </p:cNvPr>
          <p:cNvCxnSpPr>
            <a:cxnSpLocks/>
          </p:cNvCxnSpPr>
          <p:nvPr/>
        </p:nvCxnSpPr>
        <p:spPr>
          <a:xfrm>
            <a:off x="6464274" y="3733516"/>
            <a:ext cx="2185639"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26" name="Picture 25" descr="Qr code&#10;&#10;Description automatically generated">
            <a:extLst>
              <a:ext uri="{FF2B5EF4-FFF2-40B4-BE49-F238E27FC236}">
                <a16:creationId xmlns:a16="http://schemas.microsoft.com/office/drawing/2014/main" id="{3DDFBCBF-C8D3-DD39-E316-FCB1BDD0D9C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63412" y="2563832"/>
            <a:ext cx="677336" cy="677336"/>
          </a:xfrm>
          <a:prstGeom prst="rect">
            <a:avLst/>
          </a:prstGeom>
        </p:spPr>
      </p:pic>
      <p:sp>
        <p:nvSpPr>
          <p:cNvPr id="38" name="Oval 37">
            <a:extLst>
              <a:ext uri="{FF2B5EF4-FFF2-40B4-BE49-F238E27FC236}">
                <a16:creationId xmlns:a16="http://schemas.microsoft.com/office/drawing/2014/main" id="{0AEF6767-0762-EEDE-CA79-E8728052F171}"/>
              </a:ext>
            </a:extLst>
          </p:cNvPr>
          <p:cNvSpPr/>
          <p:nvPr/>
        </p:nvSpPr>
        <p:spPr>
          <a:xfrm>
            <a:off x="9229051" y="2370307"/>
            <a:ext cx="2900806" cy="2900806"/>
          </a:xfrm>
          <a:prstGeom prst="ellipse">
            <a:avLst/>
          </a:prstGeom>
          <a:solidFill>
            <a:schemeClr val="accent1">
              <a:alpha val="8502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7DEBB7B-EB27-923B-25B9-F0B471478A17}"/>
              </a:ext>
            </a:extLst>
          </p:cNvPr>
          <p:cNvSpPr txBox="1"/>
          <p:nvPr/>
        </p:nvSpPr>
        <p:spPr>
          <a:xfrm>
            <a:off x="9033581" y="3408281"/>
            <a:ext cx="3343275" cy="652083"/>
          </a:xfrm>
          <a:prstGeom prst="rect">
            <a:avLst/>
          </a:prstGeom>
          <a:noFill/>
        </p:spPr>
        <p:txBody>
          <a:bodyPr wrap="square" rtlCol="0">
            <a:spAutoFit/>
          </a:bodyPr>
          <a:lstStyle/>
          <a:p>
            <a:pPr algn="ctr"/>
            <a:r>
              <a:rPr lang="en-US" sz="1800"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PART D</a:t>
            </a:r>
          </a:p>
          <a:p>
            <a:endParaRPr lang="en-US"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cxnSp>
        <p:nvCxnSpPr>
          <p:cNvPr id="29" name="Straight Connector 28">
            <a:extLst>
              <a:ext uri="{FF2B5EF4-FFF2-40B4-BE49-F238E27FC236}">
                <a16:creationId xmlns:a16="http://schemas.microsoft.com/office/drawing/2014/main" id="{585999A1-3BE7-DB75-9AB5-CFDA209060C0}"/>
              </a:ext>
            </a:extLst>
          </p:cNvPr>
          <p:cNvCxnSpPr>
            <a:cxnSpLocks/>
          </p:cNvCxnSpPr>
          <p:nvPr/>
        </p:nvCxnSpPr>
        <p:spPr>
          <a:xfrm>
            <a:off x="9612398" y="3845171"/>
            <a:ext cx="2185639"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1" name="Content Placeholder 3">
            <a:extLst>
              <a:ext uri="{FF2B5EF4-FFF2-40B4-BE49-F238E27FC236}">
                <a16:creationId xmlns:a16="http://schemas.microsoft.com/office/drawing/2014/main" id="{20C310D1-B8B3-E99A-DEDA-63E074FAA113}"/>
              </a:ext>
            </a:extLst>
          </p:cNvPr>
          <p:cNvSpPr txBox="1">
            <a:spLocks/>
          </p:cNvSpPr>
          <p:nvPr/>
        </p:nvSpPr>
        <p:spPr>
          <a:xfrm>
            <a:off x="9184132" y="3899947"/>
            <a:ext cx="2937628" cy="11550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Prescription drug </a:t>
            </a:r>
          </a:p>
          <a:p>
            <a:pPr marL="0" indent="0" algn="ctr">
              <a:lnSpc>
                <a:spcPct val="100000"/>
              </a:lnSpc>
              <a:spcBef>
                <a:spcPts val="0"/>
              </a:spcBef>
              <a:buFont typeface="Arial" panose="020B0604020202020204" pitchFamily="34" charset="0"/>
              <a:buNone/>
            </a:pP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coverage </a:t>
            </a:r>
          </a:p>
          <a:p>
            <a:pPr marL="0" indent="0" algn="ctr">
              <a:lnSpc>
                <a:spcPct val="100000"/>
              </a:lnSpc>
              <a:spcBef>
                <a:spcPts val="0"/>
              </a:spcBef>
              <a:buFont typeface="Arial" panose="020B0604020202020204" pitchFamily="34" charset="0"/>
              <a:buNone/>
            </a:pP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(Included in our plan)</a:t>
            </a:r>
          </a:p>
        </p:txBody>
      </p:sp>
      <p:pic>
        <p:nvPicPr>
          <p:cNvPr id="33" name="Picture 32" descr="A white line drawing of a container&#10;&#10;Description automatically generated">
            <a:extLst>
              <a:ext uri="{FF2B5EF4-FFF2-40B4-BE49-F238E27FC236}">
                <a16:creationId xmlns:a16="http://schemas.microsoft.com/office/drawing/2014/main" id="{E91A34EA-F487-EB3E-F3B3-11D7AFA3B3A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452540" y="2534682"/>
            <a:ext cx="453069" cy="694032"/>
          </a:xfrm>
          <a:prstGeom prst="rect">
            <a:avLst/>
          </a:prstGeom>
        </p:spPr>
      </p:pic>
      <p:sp>
        <p:nvSpPr>
          <p:cNvPr id="49" name="TextBox 48">
            <a:extLst>
              <a:ext uri="{FF2B5EF4-FFF2-40B4-BE49-F238E27FC236}">
                <a16:creationId xmlns:a16="http://schemas.microsoft.com/office/drawing/2014/main" id="{51FE6A36-F63B-09E2-EED4-4868D48C8DE3}"/>
              </a:ext>
            </a:extLst>
          </p:cNvPr>
          <p:cNvSpPr txBox="1"/>
          <p:nvPr/>
        </p:nvSpPr>
        <p:spPr>
          <a:xfrm>
            <a:off x="799766" y="1063189"/>
            <a:ext cx="5468129" cy="954107"/>
          </a:xfrm>
          <a:prstGeom prst="rect">
            <a:avLst/>
          </a:prstGeom>
          <a:noFill/>
        </p:spPr>
        <p:txBody>
          <a:bodyPr wrap="square" rtlCol="0">
            <a:spAutoFit/>
          </a:bodyPr>
          <a:lstStyle/>
          <a:p>
            <a:r>
              <a:rPr lang="en-US" sz="2800" dirty="0">
                <a:solidFill>
                  <a:srgbClr val="002855"/>
                </a:solidFill>
                <a:latin typeface="Open Sans" panose="020B0606030504020204" pitchFamily="34" charset="0"/>
                <a:ea typeface="Open Sans" panose="020B0606030504020204" pitchFamily="34" charset="0"/>
                <a:cs typeface="Open Sans" panose="020B0606030504020204" pitchFamily="34" charset="0"/>
              </a:rPr>
              <a:t>Original Medicare is limited</a:t>
            </a:r>
            <a:br>
              <a:rPr lang="en-US" sz="2800" dirty="0">
                <a:solidFill>
                  <a:srgbClr val="002855"/>
                </a:solidFill>
                <a:latin typeface="Open Sans" panose="020B0606030504020204" pitchFamily="34" charset="0"/>
                <a:ea typeface="Open Sans" panose="020B0606030504020204" pitchFamily="34" charset="0"/>
                <a:cs typeface="Open Sans" panose="020B0606030504020204" pitchFamily="34" charset="0"/>
              </a:rPr>
            </a:br>
            <a:r>
              <a:rPr lang="en-US" sz="2800" dirty="0">
                <a:solidFill>
                  <a:srgbClr val="002855"/>
                </a:solidFill>
                <a:latin typeface="Open Sans" panose="020B0606030504020204" pitchFamily="34" charset="0"/>
                <a:ea typeface="Open Sans" panose="020B0606030504020204" pitchFamily="34" charset="0"/>
                <a:cs typeface="Open Sans" panose="020B0606030504020204" pitchFamily="34" charset="0"/>
              </a:rPr>
              <a:t>to </a:t>
            </a:r>
            <a:r>
              <a:rPr lang="en-US" sz="2800"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two types </a:t>
            </a:r>
            <a:r>
              <a:rPr lang="en-US" sz="2800" dirty="0">
                <a:solidFill>
                  <a:srgbClr val="002855"/>
                </a:solidFill>
                <a:latin typeface="Open Sans" panose="020B0606030504020204" pitchFamily="34" charset="0"/>
                <a:ea typeface="Open Sans" panose="020B0606030504020204" pitchFamily="34" charset="0"/>
                <a:cs typeface="Open Sans" panose="020B0606030504020204" pitchFamily="34" charset="0"/>
              </a:rPr>
              <a:t>of coverage:</a:t>
            </a:r>
          </a:p>
        </p:txBody>
      </p:sp>
      <p:sp>
        <p:nvSpPr>
          <p:cNvPr id="7" name="Oval 6">
            <a:extLst>
              <a:ext uri="{FF2B5EF4-FFF2-40B4-BE49-F238E27FC236}">
                <a16:creationId xmlns:a16="http://schemas.microsoft.com/office/drawing/2014/main" id="{8540AA21-0B73-A3AB-A7E1-61FD23D6160C}"/>
              </a:ext>
            </a:extLst>
          </p:cNvPr>
          <p:cNvSpPr/>
          <p:nvPr/>
        </p:nvSpPr>
        <p:spPr>
          <a:xfrm>
            <a:off x="8358188" y="5012318"/>
            <a:ext cx="1855089" cy="1855089"/>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B23527A3-CD7D-E3DB-07F4-C373168A6DFF}"/>
              </a:ext>
            </a:extLst>
          </p:cNvPr>
          <p:cNvSpPr txBox="1"/>
          <p:nvPr/>
        </p:nvSpPr>
        <p:spPr>
          <a:xfrm>
            <a:off x="8494051" y="5448335"/>
            <a:ext cx="1659667" cy="1169551"/>
          </a:xfrm>
          <a:prstGeom prst="rect">
            <a:avLst/>
          </a:prstGeom>
          <a:noFill/>
        </p:spPr>
        <p:txBody>
          <a:bodyPr wrap="square" rtlCol="0">
            <a:spAutoFit/>
          </a:bodyPr>
          <a:lstStyle/>
          <a:p>
            <a:pPr algn="ctr"/>
            <a:r>
              <a:rPr lang="en-US"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Get MORE with </a:t>
            </a:r>
          </a:p>
          <a:p>
            <a:pPr algn="ctr"/>
            <a:r>
              <a:rPr lang="en-US"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Medicare Advantage</a:t>
            </a:r>
          </a:p>
          <a:p>
            <a:pPr algn="ctr"/>
            <a:r>
              <a:rPr lang="en-US"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Special Needs Plans</a:t>
            </a:r>
          </a:p>
        </p:txBody>
      </p:sp>
      <p:pic>
        <p:nvPicPr>
          <p:cNvPr id="8" name="Picture 7" descr="A white circle with black border&#10;&#10;Description automatically generated">
            <a:extLst>
              <a:ext uri="{FF2B5EF4-FFF2-40B4-BE49-F238E27FC236}">
                <a16:creationId xmlns:a16="http://schemas.microsoft.com/office/drawing/2014/main" id="{9EE70FF9-13EC-17B1-B5E6-B0794D239B2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flipH="1">
            <a:off x="10680154" y="26435"/>
            <a:ext cx="1365455" cy="1365455"/>
          </a:xfrm>
          <a:prstGeom prst="rect">
            <a:avLst/>
          </a:prstGeom>
        </p:spPr>
      </p:pic>
      <p:pic>
        <p:nvPicPr>
          <p:cNvPr id="2" name="Picture 1" descr="A blue and green leaves&#10;&#10;Description automatically generated">
            <a:extLst>
              <a:ext uri="{FF2B5EF4-FFF2-40B4-BE49-F238E27FC236}">
                <a16:creationId xmlns:a16="http://schemas.microsoft.com/office/drawing/2014/main" id="{437F2A90-AC2C-0A88-895C-B7C0966A5B55}"/>
              </a:ext>
            </a:extLst>
          </p:cNvPr>
          <p:cNvPicPr/>
          <p:nvPr/>
        </p:nvPicPr>
        <p:blipFill>
          <a:blip r:embed="rId9"/>
          <a:stretch>
            <a:fillRect/>
          </a:stretch>
        </p:blipFill>
        <p:spPr>
          <a:xfrm rot="901005" flipV="1">
            <a:off x="9374918" y="-845999"/>
            <a:ext cx="3837686" cy="3150339"/>
          </a:xfrm>
          <a:prstGeom prst="rect">
            <a:avLst/>
          </a:prstGeom>
        </p:spPr>
      </p:pic>
      <p:pic>
        <p:nvPicPr>
          <p:cNvPr id="3" name="Picture 2" descr="A white flower and a black background&#10;&#10;Description automatically generated">
            <a:extLst>
              <a:ext uri="{FF2B5EF4-FFF2-40B4-BE49-F238E27FC236}">
                <a16:creationId xmlns:a16="http://schemas.microsoft.com/office/drawing/2014/main" id="{CD195F35-1FEB-C8FB-495A-DC739A014098}"/>
              </a:ext>
            </a:extLst>
          </p:cNvPr>
          <p:cNvPicPr/>
          <p:nvPr/>
        </p:nvPicPr>
        <p:blipFill>
          <a:blip r:embed="rId10"/>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281120400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EFCC9541-CD84-8875-67F2-18F59D45948F}"/>
              </a:ext>
            </a:extLst>
          </p:cNvPr>
          <p:cNvSpPr/>
          <p:nvPr/>
        </p:nvSpPr>
        <p:spPr>
          <a:xfrm>
            <a:off x="6862363" y="1485900"/>
            <a:ext cx="4254500" cy="4254500"/>
          </a:xfrm>
          <a:prstGeom prst="ellipse">
            <a:avLst/>
          </a:pr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7" name="Slide Number Placeholder 6">
            <a:extLst>
              <a:ext uri="{FF2B5EF4-FFF2-40B4-BE49-F238E27FC236}">
                <a16:creationId xmlns:a16="http://schemas.microsoft.com/office/drawing/2014/main" id="{4B3C7B43-B01A-DD77-33D9-A7BF76CD39CF}"/>
              </a:ext>
            </a:extLst>
          </p:cNvPr>
          <p:cNvSpPr>
            <a:spLocks noGrp="1"/>
          </p:cNvSpPr>
          <p:nvPr>
            <p:ph type="sldNum" sz="quarter" idx="12"/>
          </p:nvPr>
        </p:nvSpPr>
        <p:spPr/>
        <p:txBody>
          <a:bodyPr/>
          <a:lstStyle/>
          <a:p>
            <a:fld id="{40D13F2E-2B28-7C4F-BBA8-165E168C086A}" type="slidenum">
              <a:rPr lang="en-US" smtClean="0"/>
              <a:pPr/>
              <a:t>4</a:t>
            </a:fld>
            <a:endParaRPr lang="en-US"/>
          </a:p>
        </p:txBody>
      </p:sp>
      <p:cxnSp>
        <p:nvCxnSpPr>
          <p:cNvPr id="17" name="Straight Connector 16">
            <a:extLst>
              <a:ext uri="{FF2B5EF4-FFF2-40B4-BE49-F238E27FC236}">
                <a16:creationId xmlns:a16="http://schemas.microsoft.com/office/drawing/2014/main" id="{05520C61-FB6C-FCF1-A951-9E2150957B2A}"/>
              </a:ext>
            </a:extLst>
          </p:cNvPr>
          <p:cNvCxnSpPr>
            <a:cxnSpLocks/>
          </p:cNvCxnSpPr>
          <p:nvPr/>
        </p:nvCxnSpPr>
        <p:spPr>
          <a:xfrm>
            <a:off x="487989" y="2246773"/>
            <a:ext cx="6008345"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3" name="Content Placeholder 3">
            <a:extLst>
              <a:ext uri="{FF2B5EF4-FFF2-40B4-BE49-F238E27FC236}">
                <a16:creationId xmlns:a16="http://schemas.microsoft.com/office/drawing/2014/main" id="{5681121D-FF8E-C87B-8BA1-59A6C455DF1B}"/>
              </a:ext>
            </a:extLst>
          </p:cNvPr>
          <p:cNvSpPr txBox="1">
            <a:spLocks/>
          </p:cNvSpPr>
          <p:nvPr/>
        </p:nvSpPr>
        <p:spPr>
          <a:xfrm>
            <a:off x="487989" y="2408864"/>
            <a:ext cx="6608173" cy="3258264"/>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spcAft>
                <a:spcPts val="600"/>
              </a:spcAft>
              <a:buFont typeface="Arial" panose="020B0604020202020204" pitchFamily="34" charset="0"/>
              <a:buNone/>
            </a:pPr>
            <a:r>
              <a:rPr lang="en-US" sz="1400" dirty="0">
                <a:solidFill>
                  <a:schemeClr val="bg1">
                    <a:lumMod val="50000"/>
                  </a:schemeClr>
                </a:solidFill>
              </a:rPr>
              <a:t>Special Needs Plans (SNPs) offer additional services based on specific medical situations for those who qualify: </a:t>
            </a:r>
          </a:p>
          <a:p>
            <a:pPr marL="342900" indent="-342900">
              <a:lnSpc>
                <a:spcPct val="100000"/>
              </a:lnSpc>
            </a:pPr>
            <a:r>
              <a:rPr lang="en-US" sz="1400" dirty="0">
                <a:solidFill>
                  <a:schemeClr val="bg1">
                    <a:lumMod val="50000"/>
                  </a:schemeClr>
                </a:solidFill>
              </a:rPr>
              <a:t>Enrolled in Medicare Part A (Hospital)</a:t>
            </a:r>
          </a:p>
          <a:p>
            <a:pPr marL="342900" indent="-342900">
              <a:lnSpc>
                <a:spcPct val="100000"/>
              </a:lnSpc>
            </a:pPr>
            <a:r>
              <a:rPr lang="en-US" sz="1400" dirty="0">
                <a:solidFill>
                  <a:schemeClr val="bg1">
                    <a:lumMod val="50000"/>
                  </a:schemeClr>
                </a:solidFill>
              </a:rPr>
              <a:t>Enrolled in Medicare Part B (Medical)</a:t>
            </a:r>
          </a:p>
          <a:p>
            <a:pPr marL="342900" indent="-342900">
              <a:lnSpc>
                <a:spcPct val="100000"/>
              </a:lnSpc>
            </a:pPr>
            <a:r>
              <a:rPr lang="en-US" sz="1400" dirty="0">
                <a:solidFill>
                  <a:schemeClr val="bg1">
                    <a:lumMod val="50000"/>
                  </a:schemeClr>
                </a:solidFill>
              </a:rPr>
              <a:t>Lives in plan service area (CMS approved counties)</a:t>
            </a:r>
          </a:p>
          <a:p>
            <a:pPr marL="0" indent="0">
              <a:lnSpc>
                <a:spcPct val="100000"/>
              </a:lnSpc>
              <a:spcBef>
                <a:spcPts val="600"/>
              </a:spcBef>
              <a:spcAft>
                <a:spcPts val="600"/>
              </a:spcAft>
              <a:buNone/>
            </a:pPr>
            <a:r>
              <a:rPr lang="en-US" sz="1400" b="1" dirty="0">
                <a:solidFill>
                  <a:schemeClr val="accent2"/>
                </a:solidFill>
              </a:rPr>
              <a:t>Institutional Special Needs Plan (I-SNP)</a:t>
            </a:r>
            <a:br>
              <a:rPr lang="en-US" sz="1400" dirty="0"/>
            </a:br>
            <a:r>
              <a:rPr lang="en-US" sz="1400" dirty="0">
                <a:solidFill>
                  <a:schemeClr val="bg1">
                    <a:lumMod val="50000"/>
                  </a:schemeClr>
                </a:solidFill>
              </a:rPr>
              <a:t>Must reside (or plan to reside) in a qualifying facility for 90 or more days</a:t>
            </a:r>
          </a:p>
          <a:p>
            <a:pPr marL="0" indent="0">
              <a:lnSpc>
                <a:spcPct val="100000"/>
              </a:lnSpc>
              <a:spcBef>
                <a:spcPts val="600"/>
              </a:spcBef>
              <a:spcAft>
                <a:spcPts val="600"/>
              </a:spcAft>
              <a:buNone/>
            </a:pPr>
            <a:r>
              <a:rPr lang="en-US" sz="1400" b="1" dirty="0">
                <a:solidFill>
                  <a:schemeClr val="accent2"/>
                </a:solidFill>
              </a:rPr>
              <a:t>Institutional-Equivalent Special Needs Plan (IE-SNP)</a:t>
            </a:r>
            <a:br>
              <a:rPr lang="en-US" sz="1400" dirty="0"/>
            </a:br>
            <a:r>
              <a:rPr lang="en-US" sz="1400" dirty="0">
                <a:solidFill>
                  <a:schemeClr val="bg1">
                    <a:lumMod val="50000"/>
                  </a:schemeClr>
                </a:solidFill>
              </a:rPr>
              <a:t>Meet institutional level of care but resides in other levels of care such as an assisted living or independent living</a:t>
            </a:r>
          </a:p>
          <a:p>
            <a:pPr>
              <a:lnSpc>
                <a:spcPct val="100000"/>
              </a:lnSpc>
              <a:spcBef>
                <a:spcPts val="600"/>
              </a:spcBef>
              <a:spcAft>
                <a:spcPts val="600"/>
              </a:spcAft>
            </a:pPr>
            <a:endParaRPr lang="en-US" sz="1400" dirty="0">
              <a:solidFill>
                <a:schemeClr val="tx1">
                  <a:lumMod val="75000"/>
                  <a:lumOff val="25000"/>
                </a:schemeClr>
              </a:solidFill>
            </a:endParaRPr>
          </a:p>
          <a:p>
            <a:pPr>
              <a:lnSpc>
                <a:spcPct val="100000"/>
              </a:lnSpc>
              <a:spcBef>
                <a:spcPts val="600"/>
              </a:spcBef>
              <a:spcAft>
                <a:spcPts val="600"/>
              </a:spcAft>
            </a:pPr>
            <a:endParaRPr lang="en-US" sz="1400" dirty="0">
              <a:solidFill>
                <a:schemeClr val="tx1">
                  <a:lumMod val="75000"/>
                  <a:lumOff val="25000"/>
                </a:schemeClr>
              </a:solidFill>
            </a:endParaRPr>
          </a:p>
          <a:p>
            <a:pPr>
              <a:lnSpc>
                <a:spcPct val="100000"/>
              </a:lnSpc>
              <a:spcBef>
                <a:spcPts val="600"/>
              </a:spcBef>
              <a:spcAft>
                <a:spcPts val="600"/>
              </a:spcAft>
            </a:pPr>
            <a:endParaRPr lang="en-US" sz="1400" dirty="0">
              <a:solidFill>
                <a:schemeClr val="tx1">
                  <a:lumMod val="75000"/>
                  <a:lumOff val="25000"/>
                </a:schemeClr>
              </a:solidFill>
            </a:endParaRPr>
          </a:p>
        </p:txBody>
      </p:sp>
      <p:sp>
        <p:nvSpPr>
          <p:cNvPr id="5" name="TextBox 4">
            <a:extLst>
              <a:ext uri="{FF2B5EF4-FFF2-40B4-BE49-F238E27FC236}">
                <a16:creationId xmlns:a16="http://schemas.microsoft.com/office/drawing/2014/main" id="{2D39CF26-F1B1-0CF8-FE2D-5F77A5CAFDF4}"/>
              </a:ext>
            </a:extLst>
          </p:cNvPr>
          <p:cNvSpPr txBox="1"/>
          <p:nvPr/>
        </p:nvSpPr>
        <p:spPr>
          <a:xfrm>
            <a:off x="532331" y="768842"/>
            <a:ext cx="6285691" cy="757130"/>
          </a:xfrm>
          <a:prstGeom prst="rect">
            <a:avLst/>
          </a:prstGeom>
          <a:noFill/>
        </p:spPr>
        <p:txBody>
          <a:bodyPr wrap="square" rtlCol="0">
            <a:spAutoFit/>
          </a:bodyPr>
          <a:lstStyle/>
          <a:p>
            <a:pPr defTabSz="914377">
              <a:lnSpc>
                <a:spcPct val="90000"/>
              </a:lnSpc>
              <a:spcBef>
                <a:spcPct val="0"/>
              </a:spcBef>
            </a:pPr>
            <a:r>
              <a:rPr lang="en-US" sz="3200"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Special Needs Plans</a:t>
            </a:r>
          </a:p>
          <a:p>
            <a:pPr defTabSz="914377">
              <a:lnSpc>
                <a:spcPct val="90000"/>
              </a:lnSpc>
              <a:spcBef>
                <a:spcPct val="0"/>
              </a:spcBef>
            </a:pPr>
            <a:r>
              <a:rPr lang="en-US" sz="1600" b="1" dirty="0">
                <a:solidFill>
                  <a:schemeClr val="bg1">
                    <a:lumMod val="50000"/>
                  </a:schemeClr>
                </a:solidFill>
                <a:latin typeface="Open Sans Extrabold" panose="020B0606030504020204" pitchFamily="34" charset="0"/>
                <a:ea typeface="Open Sans Extrabold" panose="020B0606030504020204" pitchFamily="34" charset="0"/>
                <a:cs typeface="Open Sans Extrabold" panose="020B0606030504020204" pitchFamily="34" charset="0"/>
              </a:rPr>
              <a:t>A type of Medicare Advantage plan</a:t>
            </a:r>
          </a:p>
        </p:txBody>
      </p:sp>
      <p:sp>
        <p:nvSpPr>
          <p:cNvPr id="6" name="TextBox 5">
            <a:extLst>
              <a:ext uri="{FF2B5EF4-FFF2-40B4-BE49-F238E27FC236}">
                <a16:creationId xmlns:a16="http://schemas.microsoft.com/office/drawing/2014/main" id="{90C6E772-10B5-91EE-4AAE-863CE3980101}"/>
              </a:ext>
            </a:extLst>
          </p:cNvPr>
          <p:cNvSpPr txBox="1"/>
          <p:nvPr/>
        </p:nvSpPr>
        <p:spPr>
          <a:xfrm>
            <a:off x="487989" y="1711242"/>
            <a:ext cx="4062000" cy="424732"/>
          </a:xfrm>
          <a:prstGeom prst="rect">
            <a:avLst/>
          </a:prstGeom>
          <a:noFill/>
        </p:spPr>
        <p:txBody>
          <a:bodyPr wrap="square" rtlCol="0">
            <a:spAutoFit/>
          </a:bodyPr>
          <a:lstStyle/>
          <a:p>
            <a:pPr defTabSz="914377">
              <a:lnSpc>
                <a:spcPct val="90000"/>
              </a:lnSpc>
              <a:spcBef>
                <a:spcPct val="0"/>
              </a:spcBef>
            </a:pPr>
            <a:r>
              <a:rPr lang="en-US" sz="2400"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Who Qualifies?</a:t>
            </a:r>
          </a:p>
        </p:txBody>
      </p:sp>
      <p:pic>
        <p:nvPicPr>
          <p:cNvPr id="4" name="Picture 3" descr="A blue and green leaves&#10;&#10;Description automatically generated">
            <a:extLst>
              <a:ext uri="{FF2B5EF4-FFF2-40B4-BE49-F238E27FC236}">
                <a16:creationId xmlns:a16="http://schemas.microsoft.com/office/drawing/2014/main" id="{3D7A8126-EBBE-1CCE-3E64-B030E6355735}"/>
              </a:ext>
            </a:extLst>
          </p:cNvPr>
          <p:cNvPicPr/>
          <p:nvPr/>
        </p:nvPicPr>
        <p:blipFill>
          <a:blip r:embed="rId4"/>
          <a:stretch>
            <a:fillRect/>
          </a:stretch>
        </p:blipFill>
        <p:spPr>
          <a:xfrm rot="901005" flipV="1">
            <a:off x="9374918" y="-845999"/>
            <a:ext cx="3837686" cy="3150339"/>
          </a:xfrm>
          <a:prstGeom prst="rect">
            <a:avLst/>
          </a:prstGeom>
        </p:spPr>
      </p:pic>
      <p:pic>
        <p:nvPicPr>
          <p:cNvPr id="8" name="Picture 7" descr="A white flower and a black background&#10;&#10;Description automatically generated">
            <a:extLst>
              <a:ext uri="{FF2B5EF4-FFF2-40B4-BE49-F238E27FC236}">
                <a16:creationId xmlns:a16="http://schemas.microsoft.com/office/drawing/2014/main" id="{F074B7A9-3C23-F560-C3E2-5C5C48A8A1B0}"/>
              </a:ext>
            </a:extLst>
          </p:cNvPr>
          <p:cNvPicPr/>
          <p:nvPr/>
        </p:nvPicPr>
        <p:blipFill>
          <a:blip r:embed="rId5"/>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123008808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D7FE3D9B-3116-715E-6FA5-789F4AD92534}"/>
              </a:ext>
            </a:extLst>
          </p:cNvPr>
          <p:cNvSpPr/>
          <p:nvPr/>
        </p:nvSpPr>
        <p:spPr>
          <a:xfrm>
            <a:off x="7480300" y="1485900"/>
            <a:ext cx="4254500" cy="4254500"/>
          </a:xfrm>
          <a:prstGeom prst="ellipse">
            <a:avLst/>
          </a:pr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7" name="Title 1">
            <a:extLst>
              <a:ext uri="{FF2B5EF4-FFF2-40B4-BE49-F238E27FC236}">
                <a16:creationId xmlns:a16="http://schemas.microsoft.com/office/drawing/2014/main" id="{FE446274-C563-AC57-E023-E47F048FDEFC}"/>
              </a:ext>
            </a:extLst>
          </p:cNvPr>
          <p:cNvSpPr txBox="1">
            <a:spLocks/>
          </p:cNvSpPr>
          <p:nvPr/>
        </p:nvSpPr>
        <p:spPr>
          <a:xfrm>
            <a:off x="726159" y="719645"/>
            <a:ext cx="6592109" cy="682300"/>
          </a:xfrm>
          <a:prstGeom prst="rect">
            <a:avLst/>
          </a:prstGeom>
        </p:spPr>
        <p:txBody>
          <a:bodyPr>
            <a:normAutofit/>
          </a:bodyPr>
          <a:lstStyle>
            <a:lvl1pPr algn="l" defTabSz="914400" rtl="0" eaLnBrk="1" latinLnBrk="0" hangingPunct="1">
              <a:lnSpc>
                <a:spcPct val="90000"/>
              </a:lnSpc>
              <a:spcBef>
                <a:spcPct val="0"/>
              </a:spcBef>
              <a:buNone/>
              <a:defRPr sz="3200" b="1" i="0" kern="1200" baseline="0">
                <a:solidFill>
                  <a:schemeClr val="bg1">
                    <a:lumMod val="50000"/>
                  </a:schemeClr>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dirty="0">
                <a:solidFill>
                  <a:srgbClr val="002855"/>
                </a:solidFill>
              </a:rPr>
              <a:t>What is the Model of Care?</a:t>
            </a:r>
            <a:endParaRPr lang="en-US" dirty="0">
              <a:solidFill>
                <a:srgbClr val="002855"/>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45DF0120-1F71-A1EB-B584-FB54BC8FF6A4}"/>
              </a:ext>
            </a:extLst>
          </p:cNvPr>
          <p:cNvSpPr txBox="1"/>
          <p:nvPr/>
        </p:nvSpPr>
        <p:spPr>
          <a:xfrm>
            <a:off x="726159" y="1235883"/>
            <a:ext cx="6889292" cy="5509200"/>
          </a:xfrm>
          <a:prstGeom prst="rect">
            <a:avLst/>
          </a:prstGeom>
          <a:noFill/>
        </p:spPr>
        <p:txBody>
          <a:bodyPr wrap="square" lIns="91440" tIns="45720" rIns="91440" bIns="45720" rtlCol="0" anchor="t">
            <a:spAutoFit/>
          </a:bodyPr>
          <a:lstStyle/>
          <a:p>
            <a:r>
              <a:rPr lang="en-US" sz="160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The Model of Care is the contract that the Plan submits to CMS clearly outlining who our members are, how we take care of them, how we demonstrate that care, and how we manage the quality of that care. We use this contract to individualize the unique needs of our members.</a:t>
            </a:r>
          </a:p>
          <a:p>
            <a:endParaRPr lang="en-US" sz="160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endParaRPr>
          </a:p>
          <a:p>
            <a:r>
              <a:rPr lang="en-US" sz="1600" b="1" dirty="0">
                <a:solidFill>
                  <a:schemeClr val="bg1">
                    <a:lumMod val="50000"/>
                  </a:schemeClr>
                </a:solidFill>
                <a:latin typeface="Open Sans"/>
                <a:ea typeface="Open Sans"/>
                <a:cs typeface="Open Sans"/>
              </a:rPr>
              <a:t>CMS requires all Medicare Advantage Special Needs Plans (SNPs) to have a Model of Care.</a:t>
            </a:r>
          </a:p>
          <a:p>
            <a:endParaRPr lang="en-US" sz="1600" dirty="0">
              <a:solidFill>
                <a:schemeClr val="bg1">
                  <a:lumMod val="50000"/>
                </a:schemeClr>
              </a:solidFill>
              <a:latin typeface="Open Sans"/>
              <a:ea typeface="Open Sans"/>
              <a:cs typeface="Open Sans"/>
            </a:endParaRPr>
          </a:p>
          <a:p>
            <a:r>
              <a:rPr lang="en-US" sz="1600" b="1" dirty="0">
                <a:solidFill>
                  <a:schemeClr val="bg1">
                    <a:lumMod val="50000"/>
                  </a:schemeClr>
                </a:solidFill>
                <a:latin typeface="Open Sans"/>
                <a:ea typeface="Open Sans"/>
                <a:cs typeface="Open Sans"/>
              </a:rPr>
              <a:t>Key Sections:</a:t>
            </a:r>
          </a:p>
          <a:p>
            <a:pPr marL="342900" indent="-342900">
              <a:buFont typeface="Arial" panose="020B0604020202020204" pitchFamily="34" charset="0"/>
              <a:buChar char="•"/>
            </a:pPr>
            <a:r>
              <a:rPr lang="en-US" sz="16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MOC 1: Description of the SNP Population</a:t>
            </a:r>
          </a:p>
          <a:p>
            <a:pPr marL="342900" indent="-342900">
              <a:buFont typeface="Arial" panose="020B0604020202020204" pitchFamily="34" charset="0"/>
              <a:buChar char="•"/>
            </a:pPr>
            <a:r>
              <a:rPr lang="en-US" sz="1600" b="1" dirty="0">
                <a:solidFill>
                  <a:schemeClr val="bg1">
                    <a:lumMod val="50000"/>
                  </a:schemeClr>
                </a:solidFill>
                <a:latin typeface="Open Sans Extrabold" panose="020B0606030504020204" pitchFamily="34" charset="0"/>
                <a:ea typeface="Open Sans Extrabold" panose="020B0606030504020204" pitchFamily="34" charset="0"/>
                <a:cs typeface="Open Sans Extrabold" panose="020B0606030504020204" pitchFamily="34" charset="0"/>
              </a:rPr>
              <a:t>*MOC 2: Care Coordination (Plan clinical team’s focus)</a:t>
            </a:r>
          </a:p>
          <a:p>
            <a:pPr marL="1028700" lvl="1" indent="-342900">
              <a:buFont typeface="Arial" panose="020B0604020202020204" pitchFamily="34" charset="0"/>
              <a:buChar char="•"/>
            </a:pPr>
            <a:r>
              <a:rPr lang="en-US" sz="16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Health Risk Assessment (HRA)</a:t>
            </a:r>
          </a:p>
          <a:p>
            <a:pPr marL="1028700" lvl="1" indent="-342900">
              <a:buFont typeface="Arial" panose="020B0604020202020204" pitchFamily="34" charset="0"/>
              <a:buChar char="•"/>
            </a:pPr>
            <a:r>
              <a:rPr lang="en-US" sz="16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Face-to-Face Encounters</a:t>
            </a:r>
          </a:p>
          <a:p>
            <a:pPr marL="1028700" lvl="1" indent="-342900">
              <a:buFont typeface="Arial" panose="020B0604020202020204" pitchFamily="34" charset="0"/>
              <a:buChar char="•"/>
            </a:pPr>
            <a:r>
              <a:rPr lang="en-US" sz="16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The Individualized Care Plan (ICP)</a:t>
            </a:r>
          </a:p>
          <a:p>
            <a:pPr marL="1028700" lvl="1" indent="-342900">
              <a:buFont typeface="Arial" panose="020B0604020202020204" pitchFamily="34" charset="0"/>
              <a:buChar char="•"/>
            </a:pPr>
            <a:r>
              <a:rPr lang="en-US" sz="16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The Interdisciplinary Care Team (ICT) Meetings</a:t>
            </a:r>
          </a:p>
          <a:p>
            <a:pPr marL="1028700" lvl="1" indent="-342900">
              <a:buFont typeface="Arial" panose="020B0604020202020204" pitchFamily="34" charset="0"/>
              <a:buChar char="•"/>
            </a:pPr>
            <a:r>
              <a:rPr lang="en-US" sz="16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Care Transition Protocol</a:t>
            </a:r>
          </a:p>
          <a:p>
            <a:pPr marL="342900" indent="-342900">
              <a:buFont typeface="Arial" panose="020B0604020202020204" pitchFamily="34" charset="0"/>
              <a:buChar char="•"/>
            </a:pPr>
            <a:r>
              <a:rPr lang="en-US" sz="16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MOC 3: Provider Network</a:t>
            </a:r>
          </a:p>
          <a:p>
            <a:pPr marL="342900" indent="-342900">
              <a:buFont typeface="Arial" panose="020B0604020202020204" pitchFamily="34" charset="0"/>
              <a:buChar char="•"/>
            </a:pPr>
            <a:r>
              <a:rPr lang="en-US" sz="16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MOC 4: Quality Measurement and Performance Improvement</a:t>
            </a:r>
          </a:p>
          <a:p>
            <a:endParaRPr lang="en-US" sz="1600" dirty="0">
              <a:latin typeface="Open Sans" panose="020B0606030504020204" pitchFamily="34" charset="0"/>
              <a:ea typeface="Open Sans" panose="020B0606030504020204" pitchFamily="34" charset="0"/>
              <a:cs typeface="Open Sans" panose="020B0606030504020204" pitchFamily="34" charset="0"/>
            </a:endParaRPr>
          </a:p>
          <a:p>
            <a:endParaRPr lang="en-US" sz="1600" dirty="0">
              <a:effectLst/>
              <a:latin typeface="Open Sans" panose="020B0606030504020204" pitchFamily="34" charset="0"/>
              <a:ea typeface="Open Sans" panose="020B0606030504020204" pitchFamily="34" charset="0"/>
              <a:cs typeface="Open Sans" panose="020B0606030504020204" pitchFamily="34" charset="0"/>
            </a:endParaRPr>
          </a:p>
          <a:p>
            <a:endParaRPr lang="en-US" sz="16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descr="A blue and green leaves&#10;&#10;Description automatically generated">
            <a:extLst>
              <a:ext uri="{FF2B5EF4-FFF2-40B4-BE49-F238E27FC236}">
                <a16:creationId xmlns:a16="http://schemas.microsoft.com/office/drawing/2014/main" id="{6F426FE7-E70C-AB13-C2EA-64CE503F1469}"/>
              </a:ext>
            </a:extLst>
          </p:cNvPr>
          <p:cNvPicPr/>
          <p:nvPr/>
        </p:nvPicPr>
        <p:blipFill>
          <a:blip r:embed="rId4"/>
          <a:stretch>
            <a:fillRect/>
          </a:stretch>
        </p:blipFill>
        <p:spPr>
          <a:xfrm rot="901005" flipV="1">
            <a:off x="9374918" y="-845999"/>
            <a:ext cx="3837686" cy="3150339"/>
          </a:xfrm>
          <a:prstGeom prst="rect">
            <a:avLst/>
          </a:prstGeom>
        </p:spPr>
      </p:pic>
      <p:pic>
        <p:nvPicPr>
          <p:cNvPr id="4" name="Picture 3" descr="A white flower and a black background&#10;&#10;Description automatically generated">
            <a:extLst>
              <a:ext uri="{FF2B5EF4-FFF2-40B4-BE49-F238E27FC236}">
                <a16:creationId xmlns:a16="http://schemas.microsoft.com/office/drawing/2014/main" id="{392A7498-CA16-3F8F-46EB-827DDB38D087}"/>
              </a:ext>
            </a:extLst>
          </p:cNvPr>
          <p:cNvPicPr/>
          <p:nvPr/>
        </p:nvPicPr>
        <p:blipFill>
          <a:blip r:embed="rId5"/>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1423536549"/>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A2061678-9815-17A5-A77C-242136868A50}"/>
              </a:ext>
            </a:extLst>
          </p:cNvPr>
          <p:cNvSpPr/>
          <p:nvPr/>
        </p:nvSpPr>
        <p:spPr>
          <a:xfrm>
            <a:off x="7109576" y="1126639"/>
            <a:ext cx="4254500" cy="4254500"/>
          </a:xfrm>
          <a:prstGeom prst="ellipse">
            <a:avLst/>
          </a:pr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2" name="Title 1">
            <a:extLst>
              <a:ext uri="{FF2B5EF4-FFF2-40B4-BE49-F238E27FC236}">
                <a16:creationId xmlns:a16="http://schemas.microsoft.com/office/drawing/2014/main" id="{484159AC-2C56-42EC-8DA5-4772D1929871}"/>
              </a:ext>
            </a:extLst>
          </p:cNvPr>
          <p:cNvSpPr>
            <a:spLocks noGrp="1"/>
          </p:cNvSpPr>
          <p:nvPr>
            <p:ph type="title"/>
          </p:nvPr>
        </p:nvSpPr>
        <p:spPr>
          <a:xfrm>
            <a:off x="709695" y="916562"/>
            <a:ext cx="7051819" cy="682300"/>
          </a:xfrm>
        </p:spPr>
        <p:txBody>
          <a:bodyPr>
            <a:noAutofit/>
          </a:bodyPr>
          <a:lstStyle/>
          <a:p>
            <a:pPr>
              <a:lnSpc>
                <a:spcPct val="90000"/>
              </a:lnSpc>
              <a:spcAft>
                <a:spcPts val="600"/>
              </a:spcAft>
            </a:pPr>
            <a:r>
              <a:rPr lang="en-US" sz="3000" b="1" dirty="0" err="1">
                <a:solidFill>
                  <a:srgbClr val="002855"/>
                </a:solidFill>
                <a:latin typeface="Open Sans Extrabold" panose="020B0606030504020204" pitchFamily="34" charset="0"/>
                <a:cs typeface="Open Sans Extrabold" panose="020B0606030504020204" pitchFamily="34" charset="0"/>
              </a:rPr>
              <a:t>MoC</a:t>
            </a:r>
            <a:r>
              <a:rPr lang="en-US" sz="3000" b="1" dirty="0">
                <a:solidFill>
                  <a:srgbClr val="002855"/>
                </a:solidFill>
                <a:latin typeface="Open Sans Extrabold" panose="020B0606030504020204" pitchFamily="34" charset="0"/>
                <a:cs typeface="Open Sans Extrabold" panose="020B0606030504020204" pitchFamily="34" charset="0"/>
              </a:rPr>
              <a:t> 1: </a:t>
            </a:r>
            <a:br>
              <a:rPr lang="en-US" sz="3000" b="1" dirty="0">
                <a:solidFill>
                  <a:srgbClr val="002855"/>
                </a:solidFill>
                <a:latin typeface="Open Sans Extrabold" panose="020B0606030504020204" pitchFamily="34" charset="0"/>
                <a:cs typeface="Open Sans Extrabold" panose="020B0606030504020204" pitchFamily="34" charset="0"/>
              </a:rPr>
            </a:br>
            <a:r>
              <a:rPr lang="en-US" sz="3000" b="1" dirty="0">
                <a:solidFill>
                  <a:srgbClr val="002855"/>
                </a:solidFill>
                <a:latin typeface="Open Sans Extrabold" panose="020B0606030504020204" pitchFamily="34" charset="0"/>
                <a:cs typeface="Open Sans Extrabold" panose="020B0606030504020204" pitchFamily="34" charset="0"/>
              </a:rPr>
              <a:t>Description of the SNP Population </a:t>
            </a:r>
          </a:p>
        </p:txBody>
      </p:sp>
      <p:sp>
        <p:nvSpPr>
          <p:cNvPr id="17" name="Content Placeholder 2">
            <a:extLst>
              <a:ext uri="{FF2B5EF4-FFF2-40B4-BE49-F238E27FC236}">
                <a16:creationId xmlns:a16="http://schemas.microsoft.com/office/drawing/2014/main" id="{63E9E6FB-02EA-38C0-895F-BF819CCBD710}"/>
              </a:ext>
            </a:extLst>
          </p:cNvPr>
          <p:cNvSpPr>
            <a:spLocks noGrp="1"/>
          </p:cNvSpPr>
          <p:nvPr>
            <p:ph idx="1"/>
          </p:nvPr>
        </p:nvSpPr>
        <p:spPr>
          <a:xfrm>
            <a:off x="827924" y="1787621"/>
            <a:ext cx="6049428" cy="4716464"/>
          </a:xfrm>
        </p:spPr>
        <p:txBody>
          <a:bodyPr vert="horz" lIns="91440" tIns="45720" rIns="91440" bIns="45720" rtlCol="0" anchor="t">
            <a:noAutofit/>
          </a:bodyPr>
          <a:lstStyle/>
          <a:p>
            <a:pPr marL="0">
              <a:lnSpc>
                <a:spcPct val="100000"/>
              </a:lnSpc>
            </a:pPr>
            <a:r>
              <a:rPr lang="en-US" sz="1600" b="1" dirty="0">
                <a:latin typeface="Open Sans"/>
                <a:ea typeface="Open Sans"/>
                <a:cs typeface="Open Sans Extrabold"/>
              </a:rPr>
              <a:t>Members living in Senior Living Communities:</a:t>
            </a:r>
          </a:p>
          <a:p>
            <a:pPr marL="857250" lvl="1">
              <a:lnSpc>
                <a:spcPct val="100000"/>
              </a:lnSpc>
            </a:pPr>
            <a:r>
              <a:rPr lang="en-US" sz="1400" dirty="0">
                <a:latin typeface="Open Sans" panose="020B0606030504020204" pitchFamily="34" charset="0"/>
                <a:cs typeface="Open Sans" panose="020B0606030504020204" pitchFamily="34" charset="0"/>
              </a:rPr>
              <a:t>Skilled Nursing Facilities (SNF)</a:t>
            </a:r>
          </a:p>
          <a:p>
            <a:pPr marL="857250" lvl="1">
              <a:lnSpc>
                <a:spcPct val="100000"/>
              </a:lnSpc>
            </a:pPr>
            <a:r>
              <a:rPr lang="en-US" sz="1400" dirty="0">
                <a:latin typeface="Open Sans" panose="020B0606030504020204" pitchFamily="34" charset="0"/>
                <a:cs typeface="Open Sans" panose="020B0606030504020204" pitchFamily="34" charset="0"/>
              </a:rPr>
              <a:t>Memory Care</a:t>
            </a:r>
          </a:p>
          <a:p>
            <a:pPr marL="857250" lvl="1">
              <a:lnSpc>
                <a:spcPct val="100000"/>
              </a:lnSpc>
            </a:pPr>
            <a:r>
              <a:rPr lang="en-US" sz="1400" dirty="0">
                <a:latin typeface="Open Sans" panose="020B0606030504020204" pitchFamily="34" charset="0"/>
                <a:cs typeface="Open Sans" panose="020B0606030504020204" pitchFamily="34" charset="0"/>
              </a:rPr>
              <a:t>Assisted Living (AL)</a:t>
            </a:r>
          </a:p>
          <a:p>
            <a:pPr marL="857250" lvl="1">
              <a:lnSpc>
                <a:spcPct val="100000"/>
              </a:lnSpc>
            </a:pPr>
            <a:r>
              <a:rPr lang="en-US" sz="1400" dirty="0">
                <a:latin typeface="Open Sans" panose="020B0606030504020204" pitchFamily="34" charset="0"/>
                <a:cs typeface="Open Sans" panose="020B0606030504020204" pitchFamily="34" charset="0"/>
              </a:rPr>
              <a:t>Independent Living (IL)</a:t>
            </a:r>
          </a:p>
          <a:p>
            <a:pPr marL="857250" lvl="1">
              <a:lnSpc>
                <a:spcPct val="100000"/>
              </a:lnSpc>
            </a:pPr>
            <a:r>
              <a:rPr lang="en-US" sz="1400" dirty="0">
                <a:latin typeface="Open Sans" panose="020B0606030504020204" pitchFamily="34" charset="0"/>
                <a:cs typeface="Open Sans" panose="020B0606030504020204" pitchFamily="34" charset="0"/>
              </a:rPr>
              <a:t>Continuing Care Retirement Community (CCRC)</a:t>
            </a:r>
          </a:p>
          <a:p>
            <a:pPr marL="0">
              <a:lnSpc>
                <a:spcPct val="100000"/>
              </a:lnSpc>
            </a:pPr>
            <a:r>
              <a:rPr lang="en-US" sz="1600" b="1" dirty="0">
                <a:latin typeface="Open Sans"/>
                <a:ea typeface="Open Sans"/>
                <a:cs typeface="Open Sans Extrabold"/>
              </a:rPr>
              <a:t>Members may have or require the following:</a:t>
            </a:r>
          </a:p>
          <a:p>
            <a:pPr lvl="1">
              <a:lnSpc>
                <a:spcPct val="100000"/>
              </a:lnSpc>
            </a:pPr>
            <a:r>
              <a:rPr lang="en-US" sz="1400" dirty="0">
                <a:latin typeface="Open Sans" panose="020B0606030504020204" pitchFamily="34" charset="0"/>
                <a:cs typeface="Open Sans" panose="020B0606030504020204" pitchFamily="34" charset="0"/>
              </a:rPr>
              <a:t>Additional care coordination than the general population</a:t>
            </a:r>
          </a:p>
          <a:p>
            <a:pPr lvl="1">
              <a:lnSpc>
                <a:spcPct val="100000"/>
              </a:lnSpc>
            </a:pPr>
            <a:r>
              <a:rPr lang="en-US" sz="1400" dirty="0">
                <a:latin typeface="Open Sans" panose="020B0606030504020204" pitchFamily="34" charset="0"/>
                <a:cs typeface="Open Sans" panose="020B0606030504020204" pitchFamily="34" charset="0"/>
              </a:rPr>
              <a:t>Has multiple co-morbid chronic conditions requiring close monitoring</a:t>
            </a:r>
          </a:p>
          <a:p>
            <a:pPr lvl="1">
              <a:lnSpc>
                <a:spcPct val="100000"/>
              </a:lnSpc>
            </a:pPr>
            <a:r>
              <a:rPr lang="en-US" sz="1400" dirty="0">
                <a:latin typeface="Open Sans" panose="020B0606030504020204" pitchFamily="34" charset="0"/>
                <a:cs typeface="Open Sans" panose="020B0606030504020204" pitchFamily="34" charset="0"/>
              </a:rPr>
              <a:t>Likely prescribed high-risk medications</a:t>
            </a:r>
          </a:p>
          <a:p>
            <a:pPr lvl="1">
              <a:lnSpc>
                <a:spcPct val="100000"/>
              </a:lnSpc>
            </a:pPr>
            <a:r>
              <a:rPr lang="en-US" sz="1400" dirty="0">
                <a:latin typeface="Open Sans" panose="020B0606030504020204" pitchFamily="34" charset="0"/>
                <a:cs typeface="Open Sans" panose="020B0606030504020204" pitchFamily="34" charset="0"/>
              </a:rPr>
              <a:t>May need help with 5 or more activities of daily living (ADLs) </a:t>
            </a:r>
          </a:p>
          <a:p>
            <a:pPr lvl="1">
              <a:lnSpc>
                <a:spcPct val="100000"/>
              </a:lnSpc>
            </a:pPr>
            <a:r>
              <a:rPr lang="en-US" sz="1400" dirty="0">
                <a:latin typeface="Open Sans" panose="020B0606030504020204" pitchFamily="34" charset="0"/>
                <a:cs typeface="Open Sans" panose="020B0606030504020204" pitchFamily="34" charset="0"/>
              </a:rPr>
              <a:t>May have moderate to severe cognitive impairment</a:t>
            </a:r>
          </a:p>
        </p:txBody>
      </p:sp>
      <p:sp>
        <p:nvSpPr>
          <p:cNvPr id="7" name="Slide Number Placeholder 6">
            <a:extLst>
              <a:ext uri="{FF2B5EF4-FFF2-40B4-BE49-F238E27FC236}">
                <a16:creationId xmlns:a16="http://schemas.microsoft.com/office/drawing/2014/main" id="{085BDAEE-C492-0640-354F-1EDE067B55C1}"/>
              </a:ext>
            </a:extLst>
          </p:cNvPr>
          <p:cNvSpPr>
            <a:spLocks noGrp="1"/>
          </p:cNvSpPr>
          <p:nvPr>
            <p:ph type="sldNum" sz="quarter" idx="12"/>
          </p:nvPr>
        </p:nvSpPr>
        <p:spPr/>
        <p:txBody>
          <a:bodyPr/>
          <a:lstStyle/>
          <a:p>
            <a:fld id="{40D13F2E-2B28-7C4F-BBA8-165E168C086A}" type="slidenum">
              <a:rPr lang="en-US" smtClean="0"/>
              <a:t>6</a:t>
            </a:fld>
            <a:endParaRPr lang="en-US"/>
          </a:p>
        </p:txBody>
      </p:sp>
      <p:pic>
        <p:nvPicPr>
          <p:cNvPr id="3" name="Picture 2" descr="A blue and green leaves&#10;&#10;Description automatically generated">
            <a:extLst>
              <a:ext uri="{FF2B5EF4-FFF2-40B4-BE49-F238E27FC236}">
                <a16:creationId xmlns:a16="http://schemas.microsoft.com/office/drawing/2014/main" id="{E8FEFF3D-4136-D84E-5DB0-791D0AAE1F18}"/>
              </a:ext>
            </a:extLst>
          </p:cNvPr>
          <p:cNvPicPr/>
          <p:nvPr/>
        </p:nvPicPr>
        <p:blipFill>
          <a:blip r:embed="rId4"/>
          <a:stretch>
            <a:fillRect/>
          </a:stretch>
        </p:blipFill>
        <p:spPr>
          <a:xfrm rot="901005" flipV="1">
            <a:off x="9374918" y="-845999"/>
            <a:ext cx="3837686" cy="3150339"/>
          </a:xfrm>
          <a:prstGeom prst="rect">
            <a:avLst/>
          </a:prstGeom>
        </p:spPr>
      </p:pic>
      <p:pic>
        <p:nvPicPr>
          <p:cNvPr id="4" name="Picture 3" descr="A white flower and a black background&#10;&#10;Description automatically generated">
            <a:extLst>
              <a:ext uri="{FF2B5EF4-FFF2-40B4-BE49-F238E27FC236}">
                <a16:creationId xmlns:a16="http://schemas.microsoft.com/office/drawing/2014/main" id="{CE1BFA35-89C5-AB90-DF58-F10F13A12CC1}"/>
              </a:ext>
            </a:extLst>
          </p:cNvPr>
          <p:cNvPicPr/>
          <p:nvPr/>
        </p:nvPicPr>
        <p:blipFill>
          <a:blip r:embed="rId5"/>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183393309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85BDAEE-C492-0640-354F-1EDE067B55C1}"/>
              </a:ext>
            </a:extLst>
          </p:cNvPr>
          <p:cNvSpPr>
            <a:spLocks noGrp="1"/>
          </p:cNvSpPr>
          <p:nvPr>
            <p:ph type="sldNum" sz="quarter" idx="12"/>
          </p:nvPr>
        </p:nvSpPr>
        <p:spPr/>
        <p:txBody>
          <a:bodyPr/>
          <a:lstStyle/>
          <a:p>
            <a:fld id="{40D13F2E-2B28-7C4F-BBA8-165E168C086A}" type="slidenum">
              <a:rPr lang="en-US" smtClean="0"/>
              <a:t>7</a:t>
            </a:fld>
            <a:endParaRPr lang="en-US"/>
          </a:p>
        </p:txBody>
      </p:sp>
      <p:sp>
        <p:nvSpPr>
          <p:cNvPr id="17" name="TextBox 16">
            <a:extLst>
              <a:ext uri="{FF2B5EF4-FFF2-40B4-BE49-F238E27FC236}">
                <a16:creationId xmlns:a16="http://schemas.microsoft.com/office/drawing/2014/main" id="{0838F286-DB23-058C-6DA3-8599A102BA90}"/>
              </a:ext>
            </a:extLst>
          </p:cNvPr>
          <p:cNvSpPr txBox="1"/>
          <p:nvPr/>
        </p:nvSpPr>
        <p:spPr>
          <a:xfrm>
            <a:off x="606115" y="3008962"/>
            <a:ext cx="4225012" cy="2246769"/>
          </a:xfrm>
          <a:prstGeom prst="rect">
            <a:avLst/>
          </a:prstGeom>
          <a:noFill/>
        </p:spPr>
        <p:txBody>
          <a:bodyPr wrap="square" lIns="91440" tIns="45720" rIns="91440" bIns="45720" rtlCol="0" anchor="t">
            <a:spAutoFit/>
          </a:bodyPr>
          <a:lstStyle/>
          <a:p>
            <a:pPr marL="171450" indent="-171450">
              <a:buFont typeface="Arial" panose="020B0604020202020204" pitchFamily="34" charset="0"/>
              <a:buChar char="•"/>
            </a:pPr>
            <a:r>
              <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Performs Health Risk Assessments (HRA)</a:t>
            </a:r>
          </a:p>
          <a:p>
            <a:pPr marL="171450" indent="-171450">
              <a:buFont typeface="Arial" panose="020B0604020202020204" pitchFamily="34" charset="0"/>
              <a:buChar char="•"/>
            </a:pP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Develops and maintains </a:t>
            </a:r>
            <a:r>
              <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care plan </a:t>
            </a:r>
          </a:p>
          <a:p>
            <a:pPr marL="171450" indent="-171450">
              <a:buFont typeface="Arial" panose="020B0604020202020204" pitchFamily="34" charset="0"/>
              <a:buChar char="•"/>
            </a:pPr>
            <a:r>
              <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Participates in Facility </a:t>
            </a: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ICT</a:t>
            </a:r>
            <a:r>
              <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Meetings</a:t>
            </a:r>
          </a:p>
          <a:p>
            <a:pPr marL="171450" indent="-171450">
              <a:buFont typeface="Arial" panose="020B0604020202020204" pitchFamily="34" charset="0"/>
              <a:buChar char="•"/>
            </a:pP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C</a:t>
            </a:r>
            <a:r>
              <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onducts member change in condition visits</a:t>
            </a:r>
          </a:p>
          <a:p>
            <a:pPr marL="171450" indent="-171450">
              <a:buFont typeface="Arial" panose="020B0604020202020204" pitchFamily="34" charset="0"/>
              <a:buChar char="•"/>
            </a:pPr>
            <a:r>
              <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Provides </a:t>
            </a: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c</a:t>
            </a:r>
            <a:r>
              <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omplex </a:t>
            </a: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c</a:t>
            </a:r>
            <a:r>
              <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ase </a:t>
            </a: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a:t>
            </a:r>
            <a:r>
              <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anagement for high-risk members </a:t>
            </a:r>
          </a:p>
          <a:p>
            <a:pPr marL="171450" indent="-171450">
              <a:buFont typeface="Arial" panose="020B0604020202020204" pitchFamily="34" charset="0"/>
              <a:buChar char="•"/>
            </a:pPr>
            <a:r>
              <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Schedules PCP and specialist appointments </a:t>
            </a:r>
          </a:p>
          <a:p>
            <a:pPr marL="171450" indent="-171450">
              <a:buFont typeface="Arial" panose="020B0604020202020204" pitchFamily="34" charset="0"/>
              <a:buChar char="•"/>
            </a:pP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Coordinates</a:t>
            </a:r>
            <a:r>
              <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DME and approved services</a:t>
            </a:r>
          </a:p>
          <a:p>
            <a:pPr marL="171450" indent="-171450">
              <a:buFont typeface="Arial" panose="020B0604020202020204" pitchFamily="34" charset="0"/>
              <a:buChar char="•"/>
            </a:pP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Responds to </a:t>
            </a:r>
            <a:r>
              <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non-urgent clinical and benefit questions </a:t>
            </a:r>
            <a:endPar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585D45A5-DF79-BA55-1451-975F1F2B47DE}"/>
              </a:ext>
            </a:extLst>
          </p:cNvPr>
          <p:cNvSpPr txBox="1"/>
          <p:nvPr/>
        </p:nvSpPr>
        <p:spPr>
          <a:xfrm>
            <a:off x="5847388" y="2099695"/>
            <a:ext cx="2941022" cy="646331"/>
          </a:xfrm>
          <a:prstGeom prst="rect">
            <a:avLst/>
          </a:prstGeom>
          <a:noFill/>
        </p:spPr>
        <p:txBody>
          <a:bodyPr wrap="square" rtlCol="0">
            <a:spAutoFit/>
          </a:bodyPr>
          <a:lstStyle/>
          <a:p>
            <a:r>
              <a:rPr lang="en-US" b="1" dirty="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rPr>
              <a:t>Advanced Plan Practitioner (APP)</a:t>
            </a:r>
          </a:p>
        </p:txBody>
      </p:sp>
      <p:sp>
        <p:nvSpPr>
          <p:cNvPr id="19" name="TextBox 18">
            <a:extLst>
              <a:ext uri="{FF2B5EF4-FFF2-40B4-BE49-F238E27FC236}">
                <a16:creationId xmlns:a16="http://schemas.microsoft.com/office/drawing/2014/main" id="{85A789B7-0BB9-B75F-457A-32AD7C090381}"/>
              </a:ext>
            </a:extLst>
          </p:cNvPr>
          <p:cNvSpPr txBox="1"/>
          <p:nvPr/>
        </p:nvSpPr>
        <p:spPr>
          <a:xfrm>
            <a:off x="606115" y="932420"/>
            <a:ext cx="6935346" cy="584775"/>
          </a:xfrm>
          <a:prstGeom prst="rect">
            <a:avLst/>
          </a:prstGeom>
          <a:noFill/>
        </p:spPr>
        <p:txBody>
          <a:bodyPr wrap="square" lIns="91440" tIns="45720" rIns="91440" bIns="45720" anchor="t">
            <a:spAutoFit/>
          </a:bodyPr>
          <a:lstStyle/>
          <a:p>
            <a:r>
              <a:rPr lang="en-US" sz="3200" b="1" dirty="0">
                <a:solidFill>
                  <a:srgbClr val="002855"/>
                </a:solidFill>
                <a:latin typeface="Open Sans Extrabold"/>
                <a:ea typeface="Open Sans Extrabold"/>
                <a:cs typeface="Open Sans Extrabold"/>
              </a:rPr>
              <a:t>Key Plan Support Roles </a:t>
            </a:r>
            <a:endParaRPr lang="en-US" sz="3200"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0" name="TextBox 19">
            <a:extLst>
              <a:ext uri="{FF2B5EF4-FFF2-40B4-BE49-F238E27FC236}">
                <a16:creationId xmlns:a16="http://schemas.microsoft.com/office/drawing/2014/main" id="{E52F945D-4FDD-0ECD-6A10-472B2C4E8E23}"/>
              </a:ext>
            </a:extLst>
          </p:cNvPr>
          <p:cNvSpPr txBox="1"/>
          <p:nvPr/>
        </p:nvSpPr>
        <p:spPr>
          <a:xfrm>
            <a:off x="1224899" y="2432662"/>
            <a:ext cx="1959429" cy="369332"/>
          </a:xfrm>
          <a:prstGeom prst="rect">
            <a:avLst/>
          </a:prstGeom>
          <a:noFill/>
        </p:spPr>
        <p:txBody>
          <a:bodyPr wrap="square" rtlCol="0">
            <a:spAutoFit/>
          </a:bodyPr>
          <a:lstStyle/>
          <a:p>
            <a:r>
              <a:rPr lang="en-US" b="1" dirty="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rPr>
              <a:t>Care Ally </a:t>
            </a:r>
          </a:p>
        </p:txBody>
      </p:sp>
      <p:sp>
        <p:nvSpPr>
          <p:cNvPr id="21" name="TextBox 20">
            <a:extLst>
              <a:ext uri="{FF2B5EF4-FFF2-40B4-BE49-F238E27FC236}">
                <a16:creationId xmlns:a16="http://schemas.microsoft.com/office/drawing/2014/main" id="{6B943765-4DCB-B604-093B-3A36C4D94CF2}"/>
              </a:ext>
            </a:extLst>
          </p:cNvPr>
          <p:cNvSpPr txBox="1"/>
          <p:nvPr/>
        </p:nvSpPr>
        <p:spPr>
          <a:xfrm>
            <a:off x="5248369" y="3008962"/>
            <a:ext cx="5005974" cy="2462213"/>
          </a:xfrm>
          <a:prstGeom prst="rect">
            <a:avLst/>
          </a:prstGeom>
          <a:noFill/>
        </p:spPr>
        <p:txBody>
          <a:bodyPr wrap="square" lIns="91440" tIns="45720" rIns="91440" bIns="45720" rtlCol="0" anchor="t">
            <a:spAutoFit/>
          </a:bodyPr>
          <a:lstStyle/>
          <a:p>
            <a:pPr marL="171450" indent="-171450">
              <a:buFont typeface="Arial" panose="020B0604020202020204" pitchFamily="34" charset="0"/>
              <a:buChar char="•"/>
            </a:pP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Reviews results of the HRA during post-HRA visit</a:t>
            </a:r>
            <a:endPar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Arial" panose="020B0604020202020204" pitchFamily="34" charset="0"/>
              <a:buChar char="•"/>
            </a:pPr>
            <a:r>
              <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Provides on-site primary care services</a:t>
            </a: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endPar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Arial" panose="020B0604020202020204" pitchFamily="34" charset="0"/>
              <a:buChar char="•"/>
            </a:pPr>
            <a:r>
              <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Compliments and supports Primary Care group-led services</a:t>
            </a: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does not replace care by existing primary team</a:t>
            </a:r>
          </a:p>
          <a:p>
            <a:pPr marL="171450" indent="-171450">
              <a:buFont typeface="Arial" panose="020B0604020202020204" pitchFamily="34" charset="0"/>
              <a:buChar char="•"/>
            </a:pPr>
            <a:r>
              <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Medication review and monitoring to avoid side effects</a:t>
            </a: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endParaRPr lang="en-US" sz="14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Arial" panose="020B0604020202020204" pitchFamily="34" charset="0"/>
              <a:buChar char="•"/>
            </a:pP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Participates in care planning and ICT Meetings</a:t>
            </a:r>
          </a:p>
          <a:p>
            <a:pPr marL="171450" indent="-171450">
              <a:buFont typeface="Arial" panose="020B0604020202020204" pitchFamily="34" charset="0"/>
              <a:buChar char="•"/>
            </a:pP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Oversight for all transition of care events </a:t>
            </a:r>
          </a:p>
          <a:p>
            <a:pPr marL="171450" indent="-171450">
              <a:buFont typeface="Arial" panose="020B0604020202020204" pitchFamily="34" charset="0"/>
              <a:buChar char="•"/>
            </a:pP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Partners with the facility to proactively prevent hospital admissions </a:t>
            </a:r>
          </a:p>
          <a:p>
            <a:pPr marL="171450" indent="-171450">
              <a:buFont typeface="Arial" panose="020B0604020202020204" pitchFamily="34" charset="0"/>
              <a:buChar char="•"/>
            </a:pP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Post-discharge visits including medication reconciliation </a:t>
            </a:r>
          </a:p>
          <a:p>
            <a:pPr marL="171450" indent="-171450">
              <a:buFont typeface="Arial" panose="020B0604020202020204" pitchFamily="34" charset="0"/>
              <a:buChar char="•"/>
            </a:pPr>
            <a:r>
              <a:rPr lang="en-US"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Accountable for quality measures</a:t>
            </a:r>
          </a:p>
        </p:txBody>
      </p:sp>
      <p:cxnSp>
        <p:nvCxnSpPr>
          <p:cNvPr id="22" name="Straight Connector 21">
            <a:extLst>
              <a:ext uri="{FF2B5EF4-FFF2-40B4-BE49-F238E27FC236}">
                <a16:creationId xmlns:a16="http://schemas.microsoft.com/office/drawing/2014/main" id="{53095C72-7100-EF75-F620-AAF3B4681880}"/>
              </a:ext>
            </a:extLst>
          </p:cNvPr>
          <p:cNvCxnSpPr>
            <a:cxnSpLocks/>
          </p:cNvCxnSpPr>
          <p:nvPr/>
        </p:nvCxnSpPr>
        <p:spPr>
          <a:xfrm>
            <a:off x="606115" y="2870983"/>
            <a:ext cx="3792203"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1C41B09-AEFC-7A9B-DF87-C9C83AB1B2B8}"/>
              </a:ext>
            </a:extLst>
          </p:cNvPr>
          <p:cNvCxnSpPr>
            <a:cxnSpLocks/>
          </p:cNvCxnSpPr>
          <p:nvPr/>
        </p:nvCxnSpPr>
        <p:spPr>
          <a:xfrm>
            <a:off x="5248369" y="2870983"/>
            <a:ext cx="4093872"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24" name="Picture 23" descr="Icon&#10;&#10;Description automatically generated">
            <a:extLst>
              <a:ext uri="{FF2B5EF4-FFF2-40B4-BE49-F238E27FC236}">
                <a16:creationId xmlns:a16="http://schemas.microsoft.com/office/drawing/2014/main" id="{8BA55D48-7652-AF67-10B8-F0FFC2323A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6115" y="2202975"/>
            <a:ext cx="599019" cy="599019"/>
          </a:xfrm>
          <a:prstGeom prst="rect">
            <a:avLst/>
          </a:prstGeom>
        </p:spPr>
      </p:pic>
      <p:pic>
        <p:nvPicPr>
          <p:cNvPr id="25" name="Picture 24" descr="Icon&#10;&#10;Description automatically generated">
            <a:extLst>
              <a:ext uri="{FF2B5EF4-FFF2-40B4-BE49-F238E27FC236}">
                <a16:creationId xmlns:a16="http://schemas.microsoft.com/office/drawing/2014/main" id="{4BA235F0-4724-1F1E-F546-87F0A4ECDF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48369" y="2123350"/>
            <a:ext cx="599019" cy="599019"/>
          </a:xfrm>
          <a:prstGeom prst="rect">
            <a:avLst/>
          </a:prstGeom>
        </p:spPr>
      </p:pic>
      <p:pic>
        <p:nvPicPr>
          <p:cNvPr id="2" name="Picture 1" descr="A blue and green leaves&#10;&#10;Description automatically generated">
            <a:extLst>
              <a:ext uri="{FF2B5EF4-FFF2-40B4-BE49-F238E27FC236}">
                <a16:creationId xmlns:a16="http://schemas.microsoft.com/office/drawing/2014/main" id="{5E877805-550C-6581-7B59-3864AA9B7EDB}"/>
              </a:ext>
            </a:extLst>
          </p:cNvPr>
          <p:cNvPicPr/>
          <p:nvPr/>
        </p:nvPicPr>
        <p:blipFill>
          <a:blip r:embed="rId5"/>
          <a:stretch>
            <a:fillRect/>
          </a:stretch>
        </p:blipFill>
        <p:spPr>
          <a:xfrm rot="901005" flipV="1">
            <a:off x="9374918" y="-845999"/>
            <a:ext cx="3837686" cy="3150339"/>
          </a:xfrm>
          <a:prstGeom prst="rect">
            <a:avLst/>
          </a:prstGeom>
        </p:spPr>
      </p:pic>
      <p:pic>
        <p:nvPicPr>
          <p:cNvPr id="3" name="Picture 2" descr="A white flower and a black background&#10;&#10;Description automatically generated">
            <a:extLst>
              <a:ext uri="{FF2B5EF4-FFF2-40B4-BE49-F238E27FC236}">
                <a16:creationId xmlns:a16="http://schemas.microsoft.com/office/drawing/2014/main" id="{0E746FB1-3F6A-90C6-001C-EC446DCEDBCA}"/>
              </a:ext>
            </a:extLst>
          </p:cNvPr>
          <p:cNvPicPr/>
          <p:nvPr/>
        </p:nvPicPr>
        <p:blipFill>
          <a:blip r:embed="rId6"/>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678646526"/>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a:extLst>
              <a:ext uri="{FF2B5EF4-FFF2-40B4-BE49-F238E27FC236}">
                <a16:creationId xmlns:a16="http://schemas.microsoft.com/office/drawing/2014/main" id="{AB8AC0DC-43BC-491D-6DEB-786E076669C3}"/>
              </a:ext>
            </a:extLst>
          </p:cNvPr>
          <p:cNvSpPr/>
          <p:nvPr/>
        </p:nvSpPr>
        <p:spPr>
          <a:xfrm>
            <a:off x="6212215" y="1417661"/>
            <a:ext cx="4254500" cy="4254500"/>
          </a:xfrm>
          <a:prstGeom prst="ellipse">
            <a:avLst/>
          </a:prstGeom>
          <a:blipFill>
            <a:blip r:embed="rId3" cstate="screen">
              <a:extLst>
                <a:ext uri="{28A0092B-C50C-407E-A947-70E740481C1C}">
                  <a14:useLocalDpi xmlns:a14="http://schemas.microsoft.com/office/drawing/2010/main"/>
                </a:ext>
              </a:extLst>
            </a:blip>
            <a:srcRect/>
            <a:stretch>
              <a:fillRect t="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23" name="Content Placeholder 2">
            <a:extLst>
              <a:ext uri="{FF2B5EF4-FFF2-40B4-BE49-F238E27FC236}">
                <a16:creationId xmlns:a16="http://schemas.microsoft.com/office/drawing/2014/main" id="{7AD149D4-5492-9F8D-6883-1CBBC7C779D0}"/>
              </a:ext>
            </a:extLst>
          </p:cNvPr>
          <p:cNvSpPr>
            <a:spLocks noGrp="1"/>
          </p:cNvSpPr>
          <p:nvPr>
            <p:ph idx="1"/>
          </p:nvPr>
        </p:nvSpPr>
        <p:spPr>
          <a:xfrm>
            <a:off x="1058478" y="1857051"/>
            <a:ext cx="5153737" cy="4186124"/>
          </a:xfrm>
        </p:spPr>
        <p:txBody>
          <a:bodyPr vert="horz" lIns="91440" tIns="45720" rIns="91440" bIns="45720" rtlCol="0" anchor="t">
            <a:normAutofit/>
          </a:bodyPr>
          <a:lstStyle/>
          <a:p>
            <a:pPr marL="342900" indent="-342900">
              <a:buFont typeface="Arial" panose="020B0604020202020204" pitchFamily="34" charset="0"/>
              <a:buChar char="•"/>
            </a:pPr>
            <a:r>
              <a:rPr lang="en-US" sz="2000" dirty="0">
                <a:latin typeface="Open Sans" panose="020B0606030504020204" pitchFamily="34" charset="0"/>
                <a:cs typeface="Open Sans" panose="020B0606030504020204" pitchFamily="34" charset="0"/>
              </a:rPr>
              <a:t>Health Risk Assessments (HRA)</a:t>
            </a:r>
          </a:p>
          <a:p>
            <a:pPr marL="342900" indent="-342900">
              <a:buFont typeface="Arial" panose="020B0604020202020204" pitchFamily="34" charset="0"/>
              <a:buChar char="•"/>
            </a:pPr>
            <a:r>
              <a:rPr lang="en-US" sz="2000" dirty="0">
                <a:latin typeface="Open Sans" panose="020B0606030504020204" pitchFamily="34" charset="0"/>
                <a:cs typeface="Open Sans" panose="020B0606030504020204" pitchFamily="34" charset="0"/>
              </a:rPr>
              <a:t>Face-to-Face Encounters</a:t>
            </a:r>
          </a:p>
          <a:p>
            <a:pPr marL="342900" indent="-342900">
              <a:buFont typeface="Arial" panose="020B0604020202020204" pitchFamily="34" charset="0"/>
              <a:buChar char="•"/>
            </a:pPr>
            <a:r>
              <a:rPr lang="en-US" sz="2000" dirty="0">
                <a:latin typeface="Open Sans" panose="020B0606030504020204" pitchFamily="34" charset="0"/>
                <a:cs typeface="Open Sans" panose="020B0606030504020204" pitchFamily="34" charset="0"/>
              </a:rPr>
              <a:t>Individualized Care Plans (ICP)</a:t>
            </a:r>
          </a:p>
          <a:p>
            <a:pPr marL="342900" indent="-342900">
              <a:buFont typeface="Arial" panose="020B0604020202020204" pitchFamily="34" charset="0"/>
              <a:buChar char="•"/>
            </a:pPr>
            <a:r>
              <a:rPr lang="en-US" sz="2000" dirty="0">
                <a:latin typeface="Open Sans" panose="020B0606030504020204" pitchFamily="34" charset="0"/>
                <a:cs typeface="Open Sans" panose="020B0606030504020204" pitchFamily="34" charset="0"/>
              </a:rPr>
              <a:t>Interdisciplinary Care Team (ICT) Meetings</a:t>
            </a:r>
          </a:p>
          <a:p>
            <a:pPr marL="342900" indent="-342900">
              <a:buFont typeface="Arial" panose="020B0604020202020204" pitchFamily="34" charset="0"/>
              <a:buChar char="•"/>
            </a:pPr>
            <a:r>
              <a:rPr lang="en-US" sz="2000" dirty="0">
                <a:latin typeface="Open Sans" panose="020B0606030504020204" pitchFamily="34" charset="0"/>
                <a:cs typeface="Open Sans" panose="020B0606030504020204" pitchFamily="34" charset="0"/>
              </a:rPr>
              <a:t>Care Transition Protocols</a:t>
            </a:r>
            <a:br>
              <a:rPr lang="en-US" sz="2000" dirty="0">
                <a:latin typeface="Open Sans" panose="020B0606030504020204" pitchFamily="34" charset="0"/>
                <a:cs typeface="Open Sans" panose="020B0606030504020204" pitchFamily="34" charset="0"/>
              </a:rPr>
            </a:br>
            <a:r>
              <a:rPr lang="en-US" sz="2000" dirty="0">
                <a:latin typeface="Open Sans" panose="020B0606030504020204" pitchFamily="34" charset="0"/>
                <a:cs typeface="Open Sans" panose="020B0606030504020204" pitchFamily="34" charset="0"/>
              </a:rPr>
              <a:t> </a:t>
            </a:r>
          </a:p>
          <a:p>
            <a:pPr>
              <a:lnSpc>
                <a:spcPct val="30000"/>
              </a:lnSpc>
            </a:pPr>
            <a:r>
              <a:rPr lang="en-US" sz="1300" dirty="0">
                <a:solidFill>
                  <a:schemeClr val="accent2"/>
                </a:solidFill>
                <a:latin typeface="Open Sans" panose="020B0606030504020204" pitchFamily="34" charset="0"/>
                <a:cs typeface="Open Sans" panose="020B0606030504020204" pitchFamily="34" charset="0"/>
              </a:rPr>
              <a:t>For APPs Only: </a:t>
            </a:r>
          </a:p>
          <a:p>
            <a:r>
              <a:rPr lang="en-US" sz="1300" dirty="0">
                <a:solidFill>
                  <a:schemeClr val="accent2"/>
                </a:solidFill>
                <a:latin typeface="Open Sans" panose="020B0606030504020204" pitchFamily="34" charset="0"/>
                <a:cs typeface="Open Sans" panose="020B0606030504020204" pitchFamily="34" charset="0"/>
              </a:rPr>
              <a:t>To receive credit for the Model of Care activities completed, the Plan approved billing code must be submitted to the Plan. This is how the Plan will track your activities for compliance.  </a:t>
            </a:r>
          </a:p>
          <a:p>
            <a:r>
              <a:rPr lang="en-US" sz="1300" dirty="0">
                <a:solidFill>
                  <a:schemeClr val="accent2"/>
                </a:solidFill>
                <a:latin typeface="Open Sans" panose="020B0606030504020204" pitchFamily="34" charset="0"/>
                <a:cs typeface="Open Sans" panose="020B0606030504020204" pitchFamily="34" charset="0"/>
              </a:rPr>
              <a:t>Approved codes are located in the </a:t>
            </a:r>
            <a:r>
              <a:rPr lang="en-US" sz="1300" b="1" dirty="0">
                <a:solidFill>
                  <a:schemeClr val="accent2"/>
                </a:solidFill>
                <a:latin typeface="Open Sans Extrabold" panose="020B0606030504020204" pitchFamily="34" charset="0"/>
                <a:cs typeface="Open Sans Extrabold" panose="020B0606030504020204" pitchFamily="34" charset="0"/>
              </a:rPr>
              <a:t>Quality Resource Guide </a:t>
            </a:r>
            <a:r>
              <a:rPr lang="en-US" sz="1300" dirty="0">
                <a:solidFill>
                  <a:schemeClr val="accent2"/>
                </a:solidFill>
                <a:latin typeface="Open Sans" panose="020B0606030504020204" pitchFamily="34" charset="0"/>
                <a:cs typeface="Open Sans" panose="020B0606030504020204" pitchFamily="34" charset="0"/>
              </a:rPr>
              <a:t>that is on the Plan's website under "Provider Documents." For questions, please reach out to Plan Management. </a:t>
            </a:r>
          </a:p>
          <a:p>
            <a:endParaRPr lang="en-US" sz="2000" dirty="0">
              <a:latin typeface="Open Sans" panose="020B0606030504020204" pitchFamily="34" charset="0"/>
              <a:cs typeface="Open Sans" panose="020B0606030504020204" pitchFamily="34" charset="0"/>
            </a:endParaRPr>
          </a:p>
        </p:txBody>
      </p:sp>
      <p:sp>
        <p:nvSpPr>
          <p:cNvPr id="7" name="Slide Number Placeholder 6">
            <a:extLst>
              <a:ext uri="{FF2B5EF4-FFF2-40B4-BE49-F238E27FC236}">
                <a16:creationId xmlns:a16="http://schemas.microsoft.com/office/drawing/2014/main" id="{085BDAEE-C492-0640-354F-1EDE067B55C1}"/>
              </a:ext>
            </a:extLst>
          </p:cNvPr>
          <p:cNvSpPr>
            <a:spLocks noGrp="1"/>
          </p:cNvSpPr>
          <p:nvPr>
            <p:ph type="sldNum" sz="quarter" idx="12"/>
          </p:nvPr>
        </p:nvSpPr>
        <p:spPr/>
        <p:txBody>
          <a:bodyPr/>
          <a:lstStyle/>
          <a:p>
            <a:fld id="{40D13F2E-2B28-7C4F-BBA8-165E168C086A}" type="slidenum">
              <a:rPr lang="en-US" smtClean="0"/>
              <a:t>8</a:t>
            </a:fld>
            <a:endParaRPr lang="en-US"/>
          </a:p>
        </p:txBody>
      </p:sp>
      <p:sp>
        <p:nvSpPr>
          <p:cNvPr id="14" name="TextBox 13">
            <a:extLst>
              <a:ext uri="{FF2B5EF4-FFF2-40B4-BE49-F238E27FC236}">
                <a16:creationId xmlns:a16="http://schemas.microsoft.com/office/drawing/2014/main" id="{CB765003-9653-9CF0-513D-2B941771165E}"/>
              </a:ext>
            </a:extLst>
          </p:cNvPr>
          <p:cNvSpPr txBox="1"/>
          <p:nvPr/>
        </p:nvSpPr>
        <p:spPr>
          <a:xfrm>
            <a:off x="941707" y="745836"/>
            <a:ext cx="6100548" cy="1077218"/>
          </a:xfrm>
          <a:prstGeom prst="rect">
            <a:avLst/>
          </a:prstGeom>
          <a:noFill/>
        </p:spPr>
        <p:txBody>
          <a:bodyPr wrap="square">
            <a:spAutoFit/>
          </a:bodyPr>
          <a:lstStyle/>
          <a:p>
            <a:r>
              <a:rPr lang="en-US" sz="3200" b="1" dirty="0" err="1">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MoC</a:t>
            </a:r>
            <a:r>
              <a:rPr lang="en-US" sz="3200"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 2: </a:t>
            </a:r>
            <a:br>
              <a:rPr lang="en-US" sz="3200"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br>
            <a:r>
              <a:rPr lang="en-US" sz="3200" b="1" dirty="0">
                <a:solidFill>
                  <a:srgbClr val="002855"/>
                </a:solidFill>
                <a:latin typeface="Open Sans Extrabold" panose="020B0606030504020204" pitchFamily="34" charset="0"/>
                <a:ea typeface="Open Sans Extrabold" panose="020B0606030504020204" pitchFamily="34" charset="0"/>
                <a:cs typeface="Open Sans Extrabold" panose="020B0606030504020204" pitchFamily="34" charset="0"/>
              </a:rPr>
              <a:t>Care Coordination</a:t>
            </a:r>
          </a:p>
        </p:txBody>
      </p:sp>
      <p:pic>
        <p:nvPicPr>
          <p:cNvPr id="2" name="Picture 1" descr="A blue and green leaves&#10;&#10;Description automatically generated">
            <a:extLst>
              <a:ext uri="{FF2B5EF4-FFF2-40B4-BE49-F238E27FC236}">
                <a16:creationId xmlns:a16="http://schemas.microsoft.com/office/drawing/2014/main" id="{544686DC-9119-6033-093E-D86B939C875C}"/>
              </a:ext>
            </a:extLst>
          </p:cNvPr>
          <p:cNvPicPr/>
          <p:nvPr/>
        </p:nvPicPr>
        <p:blipFill>
          <a:blip r:embed="rId4"/>
          <a:stretch>
            <a:fillRect/>
          </a:stretch>
        </p:blipFill>
        <p:spPr>
          <a:xfrm rot="901005" flipV="1">
            <a:off x="9374918" y="-845999"/>
            <a:ext cx="3837686" cy="3150339"/>
          </a:xfrm>
          <a:prstGeom prst="rect">
            <a:avLst/>
          </a:prstGeom>
        </p:spPr>
      </p:pic>
      <p:pic>
        <p:nvPicPr>
          <p:cNvPr id="3" name="Picture 2" descr="A white flower and a black background&#10;&#10;Description automatically generated">
            <a:extLst>
              <a:ext uri="{FF2B5EF4-FFF2-40B4-BE49-F238E27FC236}">
                <a16:creationId xmlns:a16="http://schemas.microsoft.com/office/drawing/2014/main" id="{362CB09F-8DC0-38F5-36CC-045390F11A01}"/>
              </a:ext>
            </a:extLst>
          </p:cNvPr>
          <p:cNvPicPr/>
          <p:nvPr/>
        </p:nvPicPr>
        <p:blipFill>
          <a:blip r:embed="rId5"/>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4222047292"/>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9BD245B5-F140-E65B-FDF4-4A59FAE433D6}"/>
              </a:ext>
            </a:extLst>
          </p:cNvPr>
          <p:cNvSpPr>
            <a:spLocks noGrp="1"/>
          </p:cNvSpPr>
          <p:nvPr>
            <p:ph type="sldNum" sz="quarter" idx="12"/>
          </p:nvPr>
        </p:nvSpPr>
        <p:spPr/>
        <p:txBody>
          <a:bodyPr/>
          <a:lstStyle/>
          <a:p>
            <a:fld id="{40D13F2E-2B28-7C4F-BBA8-165E168C086A}" type="slidenum">
              <a:rPr lang="en-US" smtClean="0"/>
              <a:pPr/>
              <a:t>9</a:t>
            </a:fld>
            <a:endParaRPr lang="en-US"/>
          </a:p>
        </p:txBody>
      </p:sp>
      <p:sp>
        <p:nvSpPr>
          <p:cNvPr id="4" name="Title 1">
            <a:extLst>
              <a:ext uri="{FF2B5EF4-FFF2-40B4-BE49-F238E27FC236}">
                <a16:creationId xmlns:a16="http://schemas.microsoft.com/office/drawing/2014/main" id="{F958BDE1-4CC1-43A7-5AEA-B1F3A7562640}"/>
              </a:ext>
            </a:extLst>
          </p:cNvPr>
          <p:cNvSpPr>
            <a:spLocks noGrp="1"/>
          </p:cNvSpPr>
          <p:nvPr>
            <p:ph type="title"/>
          </p:nvPr>
        </p:nvSpPr>
        <p:spPr>
          <a:xfrm>
            <a:off x="508540" y="593523"/>
            <a:ext cx="10515600" cy="585280"/>
          </a:xfrm>
        </p:spPr>
        <p:txBody>
          <a:bodyPr>
            <a:normAutofit/>
          </a:bodyPr>
          <a:lstStyle/>
          <a:p>
            <a:r>
              <a:rPr lang="en-US" b="1" dirty="0">
                <a:solidFill>
                  <a:srgbClr val="002855"/>
                </a:solidFill>
                <a:latin typeface="Open Sans Extrabold" panose="020B0606030504020204" pitchFamily="34" charset="0"/>
                <a:cs typeface="Open Sans Extrabold" panose="020B0606030504020204" pitchFamily="34" charset="0"/>
              </a:rPr>
              <a:t>Health Risk Assessment (HRA)</a:t>
            </a:r>
          </a:p>
        </p:txBody>
      </p:sp>
      <p:sp>
        <p:nvSpPr>
          <p:cNvPr id="5" name="Content Placeholder 2">
            <a:extLst>
              <a:ext uri="{FF2B5EF4-FFF2-40B4-BE49-F238E27FC236}">
                <a16:creationId xmlns:a16="http://schemas.microsoft.com/office/drawing/2014/main" id="{11E3483E-558D-99AB-B1AD-E7015BC08E9E}"/>
              </a:ext>
            </a:extLst>
          </p:cNvPr>
          <p:cNvSpPr>
            <a:spLocks noGrp="1"/>
          </p:cNvSpPr>
          <p:nvPr>
            <p:ph idx="1"/>
          </p:nvPr>
        </p:nvSpPr>
        <p:spPr>
          <a:xfrm>
            <a:off x="545071" y="2472033"/>
            <a:ext cx="10442538" cy="4342423"/>
          </a:xfrm>
        </p:spPr>
        <p:txBody>
          <a:bodyPr vert="horz" lIns="91440" tIns="45720" rIns="91440" bIns="45720" rtlCol="0" anchor="t">
            <a:normAutofit/>
          </a:bodyPr>
          <a:lstStyle/>
          <a:p>
            <a:pPr marL="0" indent="0">
              <a:lnSpc>
                <a:spcPct val="90000"/>
              </a:lnSpc>
              <a:buNone/>
            </a:pPr>
            <a:r>
              <a:rPr lang="en-US" sz="1900" b="1" dirty="0">
                <a:solidFill>
                  <a:srgbClr val="002855"/>
                </a:solidFill>
                <a:latin typeface="Open Sans Extrabold" panose="020B0606030504020204" pitchFamily="34" charset="0"/>
                <a:cs typeface="Open Sans Extrabold" panose="020B0606030504020204" pitchFamily="34" charset="0"/>
              </a:rPr>
              <a:t>Requirements</a:t>
            </a:r>
          </a:p>
          <a:p>
            <a:pPr marL="342900" indent="-342900">
              <a:lnSpc>
                <a:spcPct val="90000"/>
              </a:lnSpc>
              <a:buFont typeface="Arial" panose="020B0604020202020204" pitchFamily="34" charset="0"/>
              <a:buChar char="•"/>
            </a:pPr>
            <a:r>
              <a:rPr lang="en-US" sz="1300" dirty="0">
                <a:latin typeface="Open Sans" panose="020B0606030504020204" pitchFamily="34" charset="0"/>
                <a:cs typeface="Open Sans" panose="020B0606030504020204" pitchFamily="34" charset="0"/>
              </a:rPr>
              <a:t>All new Plan members receive an HRA </a:t>
            </a:r>
            <a:r>
              <a:rPr lang="en-US" sz="1300" b="1" dirty="0">
                <a:latin typeface="Open Sans ExtraBold" panose="020B0606030504020204" pitchFamily="34" charset="0"/>
                <a:cs typeface="Open Sans ExtraBold" panose="020B0606030504020204" pitchFamily="34" charset="0"/>
              </a:rPr>
              <a:t>within 90 days of enrollment </a:t>
            </a:r>
            <a:r>
              <a:rPr lang="en-US" sz="1300" dirty="0">
                <a:latin typeface="Open Sans" panose="020B0606030504020204" pitchFamily="34" charset="0"/>
                <a:cs typeface="Open Sans" panose="020B0606030504020204" pitchFamily="34" charset="0"/>
              </a:rPr>
              <a:t>(start effective date). </a:t>
            </a:r>
            <a:r>
              <a:rPr lang="en-US" sz="1300" i="1" dirty="0">
                <a:latin typeface="Open Sans" panose="020B0606030504020204" pitchFamily="34" charset="0"/>
                <a:cs typeface="Open Sans" panose="020B0606030504020204" pitchFamily="34" charset="0"/>
              </a:rPr>
              <a:t>*Best practice is within 30 days. </a:t>
            </a:r>
          </a:p>
          <a:p>
            <a:pPr marL="342900" indent="-342900">
              <a:lnSpc>
                <a:spcPct val="90000"/>
              </a:lnSpc>
              <a:buFont typeface="Arial" panose="020B0604020202020204" pitchFamily="34" charset="0"/>
              <a:buChar char="•"/>
            </a:pPr>
            <a:r>
              <a:rPr lang="en-US" sz="1300" dirty="0">
                <a:latin typeface="Open Sans" panose="020B0606030504020204" pitchFamily="34" charset="0"/>
                <a:cs typeface="Open Sans" panose="020B0606030504020204" pitchFamily="34" charset="0"/>
              </a:rPr>
              <a:t>Existing members should have an HRA annually (</a:t>
            </a:r>
            <a:r>
              <a:rPr lang="en-US" sz="1300" b="1" dirty="0">
                <a:latin typeface="Open Sans ExtraBold" panose="020B0606030504020204" pitchFamily="34" charset="0"/>
                <a:cs typeface="Open Sans ExtraBold" panose="020B0606030504020204" pitchFamily="34" charset="0"/>
              </a:rPr>
              <a:t>within 364 days of their prior assessment</a:t>
            </a:r>
            <a:r>
              <a:rPr lang="en-US" sz="1300" dirty="0">
                <a:latin typeface="Open Sans" panose="020B0606030504020204" pitchFamily="34" charset="0"/>
                <a:cs typeface="Open Sans" panose="020B0606030504020204" pitchFamily="34" charset="0"/>
              </a:rPr>
              <a:t>).  </a:t>
            </a:r>
          </a:p>
          <a:p>
            <a:pPr marL="0" indent="0">
              <a:lnSpc>
                <a:spcPct val="90000"/>
              </a:lnSpc>
              <a:buNone/>
            </a:pPr>
            <a:r>
              <a:rPr lang="en-US" sz="1300" b="1" dirty="0">
                <a:solidFill>
                  <a:schemeClr val="accent2"/>
                </a:solidFill>
                <a:latin typeface="Open Sans ExtraBold" panose="020B0606030504020204" pitchFamily="34" charset="0"/>
                <a:cs typeface="Open Sans ExtraBold" panose="020B0606030504020204" pitchFamily="34" charset="0"/>
              </a:rPr>
              <a:t>Reminder</a:t>
            </a:r>
            <a:r>
              <a:rPr lang="en-US" sz="1300" dirty="0">
                <a:latin typeface="Open Sans" panose="020B0606030504020204" pitchFamily="34" charset="0"/>
                <a:cs typeface="Open Sans" panose="020B0606030504020204" pitchFamily="34" charset="0"/>
              </a:rPr>
              <a:t>: If the annual HRA is not completed within 364 days of the previous HRA, the Plan must complete a second HRA during the next quarter (or within the calendar year) to ensure compliance. This is a CMS Part C requirement.</a:t>
            </a:r>
          </a:p>
          <a:p>
            <a:pPr marL="0" indent="0">
              <a:lnSpc>
                <a:spcPct val="90000"/>
              </a:lnSpc>
              <a:buNone/>
            </a:pPr>
            <a:r>
              <a:rPr lang="en-US" sz="1300" dirty="0">
                <a:latin typeface="Open Sans" panose="020B0606030504020204" pitchFamily="34" charset="0"/>
                <a:cs typeface="Open Sans" panose="020B0606030504020204" pitchFamily="34" charset="0"/>
              </a:rPr>
              <a:t>Example below:</a:t>
            </a:r>
          </a:p>
          <a:p>
            <a:pPr marL="571500" indent="-342900">
              <a:lnSpc>
                <a:spcPct val="90000"/>
              </a:lnSpc>
            </a:pPr>
            <a:r>
              <a:rPr lang="en-US" sz="1300" dirty="0">
                <a:latin typeface="Open Sans" panose="020B0606030504020204" pitchFamily="34" charset="0"/>
                <a:cs typeface="Open Sans" panose="020B0606030504020204" pitchFamily="34" charset="0"/>
              </a:rPr>
              <a:t>Member Enrollment – 02/01/2021 to present</a:t>
            </a:r>
          </a:p>
          <a:p>
            <a:pPr marL="571500" indent="-342900">
              <a:lnSpc>
                <a:spcPct val="90000"/>
              </a:lnSpc>
            </a:pPr>
            <a:r>
              <a:rPr lang="en-US" sz="1300" dirty="0">
                <a:latin typeface="Open Sans" panose="020B0606030504020204" pitchFamily="34" charset="0"/>
                <a:cs typeface="Open Sans" panose="020B0606030504020204" pitchFamily="34" charset="0"/>
              </a:rPr>
              <a:t>Member Initial Assessment – 03/1/2021</a:t>
            </a:r>
          </a:p>
          <a:p>
            <a:pPr marL="571500" indent="-342900">
              <a:lnSpc>
                <a:spcPct val="90000"/>
              </a:lnSpc>
            </a:pPr>
            <a:r>
              <a:rPr lang="en-US" sz="1300" dirty="0">
                <a:latin typeface="Open Sans" panose="020B0606030504020204" pitchFamily="34" charset="0"/>
                <a:cs typeface="Open Sans" panose="020B0606030504020204" pitchFamily="34" charset="0"/>
              </a:rPr>
              <a:t>Member Reassessment (2022) – 02/20/2022 </a:t>
            </a:r>
          </a:p>
          <a:p>
            <a:pPr marL="571500" indent="-342900">
              <a:lnSpc>
                <a:spcPct val="90000"/>
              </a:lnSpc>
            </a:pPr>
            <a:r>
              <a:rPr lang="en-US" sz="1300" dirty="0">
                <a:latin typeface="Open Sans" panose="020B0606030504020204" pitchFamily="34" charset="0"/>
                <a:cs typeface="Open Sans" panose="020B0606030504020204" pitchFamily="34" charset="0"/>
              </a:rPr>
              <a:t>Member Reassessment (2023) – 03/15/2023- </a:t>
            </a:r>
            <a:r>
              <a:rPr lang="en-US" sz="1300" dirty="0">
                <a:solidFill>
                  <a:srgbClr val="FF0000"/>
                </a:solidFill>
                <a:latin typeface="Open Sans" panose="020B0606030504020204" pitchFamily="34" charset="0"/>
                <a:cs typeface="Open Sans" panose="020B0606030504020204" pitchFamily="34" charset="0"/>
              </a:rPr>
              <a:t>Not timely</a:t>
            </a:r>
            <a:r>
              <a:rPr lang="en-US" sz="1300" dirty="0">
                <a:latin typeface="Open Sans" panose="020B0606030504020204" pitchFamily="34" charset="0"/>
                <a:cs typeface="Open Sans" panose="020B0606030504020204" pitchFamily="34" charset="0"/>
              </a:rPr>
              <a:t>, 5/20/2023- </a:t>
            </a:r>
            <a:r>
              <a:rPr lang="en-US" sz="1300" dirty="0">
                <a:solidFill>
                  <a:schemeClr val="accent6"/>
                </a:solidFill>
                <a:latin typeface="Open Sans" panose="020B0606030504020204" pitchFamily="34" charset="0"/>
                <a:cs typeface="Open Sans" panose="020B0606030504020204" pitchFamily="34" charset="0"/>
              </a:rPr>
              <a:t>Timely</a:t>
            </a:r>
          </a:p>
          <a:p>
            <a:pPr marL="571500" indent="-342900"/>
            <a:r>
              <a:rPr lang="en-US" sz="1300" dirty="0">
                <a:latin typeface="Open Sans" panose="020B0606030504020204" pitchFamily="34" charset="0"/>
                <a:cs typeface="Open Sans" panose="020B0606030504020204" pitchFamily="34" charset="0"/>
              </a:rPr>
              <a:t>Member Reassessment (2024)- due on/before 5/19/2024</a:t>
            </a:r>
          </a:p>
          <a:p>
            <a:pPr marL="342900" indent="-342900">
              <a:lnSpc>
                <a:spcPct val="90000"/>
              </a:lnSpc>
              <a:buFont typeface="Arial" panose="020B0604020202020204" pitchFamily="34" charset="0"/>
              <a:buChar char="•"/>
            </a:pPr>
            <a:endParaRPr lang="en-US" sz="1500" dirty="0">
              <a:latin typeface="Open Sans" panose="020B0606030504020204" pitchFamily="34" charset="0"/>
              <a:cs typeface="Open Sans" panose="020B0606030504020204" pitchFamily="34" charset="0"/>
            </a:endParaRPr>
          </a:p>
          <a:p>
            <a:pPr marL="0" indent="0">
              <a:lnSpc>
                <a:spcPct val="90000"/>
              </a:lnSpc>
              <a:buNone/>
            </a:pPr>
            <a:endParaRPr lang="en-US" sz="1500" dirty="0">
              <a:latin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A9A8FDD4-B017-43F2-FE4E-35966F64A1D1}"/>
              </a:ext>
            </a:extLst>
          </p:cNvPr>
          <p:cNvSpPr txBox="1"/>
          <p:nvPr/>
        </p:nvSpPr>
        <p:spPr>
          <a:xfrm>
            <a:off x="545071" y="1222347"/>
            <a:ext cx="7961959" cy="1323439"/>
          </a:xfrm>
          <a:prstGeom prst="rect">
            <a:avLst/>
          </a:prstGeom>
          <a:noFill/>
        </p:spPr>
        <p:txBody>
          <a:bodyPr wrap="square" rtlCol="0">
            <a:spAutoFit/>
          </a:bodyPr>
          <a:lstStyle/>
          <a:p>
            <a:r>
              <a:rPr lang="en-US" sz="1600" b="0" i="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The main objective of the HRA is to assess the member’s current health status, identify unmet health needs, estimate their level of health risk, and to use the information collected from the HRA to support the development of the Individualized Care Plan (ICP).</a:t>
            </a:r>
            <a:br>
              <a:rPr lang="en-US" sz="1600" dirty="0">
                <a:latin typeface="Open Sans" panose="020B0606030504020204" pitchFamily="34" charset="0"/>
                <a:ea typeface="Open Sans" panose="020B0606030504020204" pitchFamily="34" charset="0"/>
                <a:cs typeface="Open Sans" panose="020B0606030504020204" pitchFamily="34" charset="0"/>
              </a:rPr>
            </a:br>
            <a:endParaRPr lang="en-US" sz="16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A blue and green leaves&#10;&#10;Description automatically generated">
            <a:extLst>
              <a:ext uri="{FF2B5EF4-FFF2-40B4-BE49-F238E27FC236}">
                <a16:creationId xmlns:a16="http://schemas.microsoft.com/office/drawing/2014/main" id="{C0D4143F-E8CD-EA92-682F-A6305C47FCDD}"/>
              </a:ext>
            </a:extLst>
          </p:cNvPr>
          <p:cNvPicPr/>
          <p:nvPr/>
        </p:nvPicPr>
        <p:blipFill>
          <a:blip r:embed="rId3"/>
          <a:stretch>
            <a:fillRect/>
          </a:stretch>
        </p:blipFill>
        <p:spPr>
          <a:xfrm rot="901005" flipV="1">
            <a:off x="9374918" y="-845999"/>
            <a:ext cx="3837686" cy="3150339"/>
          </a:xfrm>
          <a:prstGeom prst="rect">
            <a:avLst/>
          </a:prstGeom>
        </p:spPr>
      </p:pic>
      <p:pic>
        <p:nvPicPr>
          <p:cNvPr id="7" name="Picture 6" descr="A white flower and a black background&#10;&#10;Description automatically generated">
            <a:extLst>
              <a:ext uri="{FF2B5EF4-FFF2-40B4-BE49-F238E27FC236}">
                <a16:creationId xmlns:a16="http://schemas.microsoft.com/office/drawing/2014/main" id="{7E1986FF-A340-6F7D-C8B4-544739B747DB}"/>
              </a:ext>
            </a:extLst>
          </p:cNvPr>
          <p:cNvPicPr/>
          <p:nvPr/>
        </p:nvPicPr>
        <p:blipFill>
          <a:blip r:embed="rId4"/>
          <a:stretch>
            <a:fillRect/>
          </a:stretch>
        </p:blipFill>
        <p:spPr>
          <a:xfrm>
            <a:off x="9735679" y="385536"/>
            <a:ext cx="1637608" cy="767271"/>
          </a:xfrm>
          <a:prstGeom prst="rect">
            <a:avLst/>
          </a:prstGeom>
        </p:spPr>
      </p:pic>
    </p:spTree>
    <p:extLst>
      <p:ext uri="{BB962C8B-B14F-4D97-AF65-F5344CB8AC3E}">
        <p14:creationId xmlns:p14="http://schemas.microsoft.com/office/powerpoint/2010/main" val="1797191977"/>
      </p:ext>
    </p:extLst>
  </p:cSld>
  <p:clrMapOvr>
    <a:masterClrMapping/>
  </p:clrMapOvr>
  <p:transition spd="slow">
    <p:push dir="u"/>
  </p:transition>
</p:sld>
</file>

<file path=ppt/theme/theme1.xml><?xml version="1.0" encoding="utf-8"?>
<a:theme xmlns:a="http://schemas.openxmlformats.org/drawingml/2006/main" name="Theme1">
  <a:themeElements>
    <a:clrScheme name="Custom 12">
      <a:dk1>
        <a:srgbClr val="000000"/>
      </a:dk1>
      <a:lt1>
        <a:srgbClr val="FFFFFF"/>
      </a:lt1>
      <a:dk2>
        <a:srgbClr val="44546A"/>
      </a:dk2>
      <a:lt2>
        <a:srgbClr val="E7E6E6"/>
      </a:lt2>
      <a:accent1>
        <a:srgbClr val="66D1FF"/>
      </a:accent1>
      <a:accent2>
        <a:srgbClr val="FD4C55"/>
      </a:accent2>
      <a:accent3>
        <a:srgbClr val="FDB515"/>
      </a:accent3>
      <a:accent4>
        <a:srgbClr val="002C5B"/>
      </a:accent4>
      <a:accent5>
        <a:srgbClr val="5B9BD5"/>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ECC46C83-164E-A548-BFF5-E01230566AF9}" vid="{08B3A07A-44E4-6646-AD8B-A8544C6DF58C}"/>
    </a:ext>
  </a:extLst>
</a:theme>
</file>

<file path=ppt/theme/theme2.xml><?xml version="1.0" encoding="utf-8"?>
<a:theme xmlns:a="http://schemas.openxmlformats.org/drawingml/2006/main" name="Theme1">
  <a:themeElements>
    <a:clrScheme name="Custom 13">
      <a:dk1>
        <a:srgbClr val="000000"/>
      </a:dk1>
      <a:lt1>
        <a:srgbClr val="FFFFFF"/>
      </a:lt1>
      <a:dk2>
        <a:srgbClr val="44546A"/>
      </a:dk2>
      <a:lt2>
        <a:srgbClr val="E7E6E6"/>
      </a:lt2>
      <a:accent1>
        <a:srgbClr val="A2D35E"/>
      </a:accent1>
      <a:accent2>
        <a:srgbClr val="00A0DF"/>
      </a:accent2>
      <a:accent3>
        <a:srgbClr val="65BAAF"/>
      </a:accent3>
      <a:accent4>
        <a:srgbClr val="006580"/>
      </a:accent4>
      <a:accent5>
        <a:srgbClr val="5B9BD5"/>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ECC46C83-164E-A548-BFF5-E01230566AF9}" vid="{08B3A07A-44E4-6646-AD8B-A8544C6DF58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725a40e0-b44f-4e19-9a47-a30402aced5b" xsi:nil="true"/>
    <_ip_UnifiedCompliancePolicyProperties xmlns="725a40e0-b44f-4e19-9a47-a30402aced5b" xsi:nil="true"/>
    <lcf76f155ced4ddcb4097134ff3c332f xmlns="33ad63c0-1416-44af-adfe-cff99fe93cb0">
      <Terms xmlns="http://schemas.microsoft.com/office/infopath/2007/PartnerControls"/>
    </lcf76f155ced4ddcb4097134ff3c332f>
    <MediaLengthInSeconds xmlns="33ad63c0-1416-44af-adfe-cff99fe93cb0" xsi:nil="true"/>
    <TaxCatchAll xmlns="725a40e0-b44f-4e19-9a47-a30402aced5b" xsi:nil="true"/>
    <Icon xmlns="33ad63c0-1416-44af-adfe-cff99fe93cb0">
      <Url xsi:nil="true"/>
      <Description xsi:nil="true"/>
    </Icon>
    <_dlc_DocId xmlns="725a40e0-b44f-4e19-9a47-a30402aced5b">MYS5MU3SVYMC-32502834-3593</_dlc_DocId>
    <_dlc_DocIdUrl xmlns="725a40e0-b44f-4e19-9a47-a30402aced5b">
      <Url>https://allyalign.sharepoint.com/_layouts/15/DocIdRedir.aspx?ID=MYS5MU3SVYMC-32502834-3593</Url>
      <Description>MYS5MU3SVYMC-32502834-3593</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F2240BBE50BD54CAF5EC2B2A1F7C1D8" ma:contentTypeVersion="34" ma:contentTypeDescription="Create a new document." ma:contentTypeScope="" ma:versionID="2fb7b37f3b00c710f7509d1ab980f8ef">
  <xsd:schema xmlns:xsd="http://www.w3.org/2001/XMLSchema" xmlns:xs="http://www.w3.org/2001/XMLSchema" xmlns:p="http://schemas.microsoft.com/office/2006/metadata/properties" xmlns:ns2="33ad63c0-1416-44af-adfe-cff99fe93cb0" xmlns:ns3="725a40e0-b44f-4e19-9a47-a30402aced5b" targetNamespace="http://schemas.microsoft.com/office/2006/metadata/properties" ma:root="true" ma:fieldsID="e9e1119c84ba8ff515e5c4f37684acf4" ns2:_="" ns3:_="">
    <xsd:import namespace="33ad63c0-1416-44af-adfe-cff99fe93cb0"/>
    <xsd:import namespace="725a40e0-b44f-4e19-9a47-a30402aced5b"/>
    <xsd:element name="properties">
      <xsd:complexType>
        <xsd:sequence>
          <xsd:element name="documentManagement">
            <xsd:complexType>
              <xsd:all>
                <xsd:element ref="ns2:Icon"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3:_dlc_DocId" minOccurs="0"/>
                <xsd:element ref="ns3:_dlc_DocIdUrl" minOccurs="0"/>
                <xsd:element ref="ns3:_dlc_DocIdPersistId" minOccurs="0"/>
                <xsd:element ref="ns3:_ip_UnifiedCompliancePolicyProperties" minOccurs="0"/>
                <xsd:element ref="ns3:_ip_UnifiedCompliancePolicyUIAction"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ad63c0-1416-44af-adfe-cff99fe93cb0" elementFormDefault="qualified">
    <xsd:import namespace="http://schemas.microsoft.com/office/2006/documentManagement/types"/>
    <xsd:import namespace="http://schemas.microsoft.com/office/infopath/2007/PartnerControls"/>
    <xsd:element name="Icon" ma:index="4" nillable="true" ma:displayName="Icon" ma:format="Image" ma:internalName="Icon"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14b5d2c-ff94-468c-81f1-beec5a546864"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MediaLengthInSeconds" ma:index="2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25a40e0-b44f-4e19-9a47-a30402aced5b"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ca12193-3d0d-44bc-bc52-8604615b0ce4}" ma:internalName="TaxCatchAll" ma:showField="CatchAllData" ma:web="725a40e0-b44f-4e19-9a47-a30402aced5b">
      <xsd:complexType>
        <xsd:complexContent>
          <xsd:extension base="dms:MultiChoiceLookup">
            <xsd:sequence>
              <xsd:element name="Value" type="dms:Lookup" maxOccurs="unbounded" minOccurs="0" nillable="true"/>
            </xsd:sequence>
          </xsd:extension>
        </xsd:complexContent>
      </xsd:complexType>
    </xsd:element>
    <xsd:element name="_dlc_DocId" ma:index="21" nillable="true" ma:displayName="Document ID Value" ma:description="The value of the document ID assigned to this item." ma:indexed="true"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_ip_UnifiedCompliancePolicyProperties" ma:index="24" nillable="true" ma:displayName="Unified Compliance Policy Properties" ma:internalName="_ip_UnifiedCompliancePolicyProperties" ma:readOnly="false">
      <xsd:simpleType>
        <xsd:restriction base="dms:Note"/>
      </xsd:simpleType>
    </xsd:element>
    <xsd:element name="_ip_UnifiedCompliancePolicyUIAction" ma:index="25" nillable="true" ma:displayName="Unified Compliance Policy UI Action" ma:hidden="true" ma:internalName="_ip_UnifiedCompliancePolicyUIAction"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file>

<file path=customXml/itemProps1.xml><?xml version="1.0" encoding="utf-8"?>
<ds:datastoreItem xmlns:ds="http://schemas.openxmlformats.org/officeDocument/2006/customXml" ds:itemID="{5784C8FB-C78A-469D-8A4C-7D37227052F4}">
  <ds:schemaRefs>
    <ds:schemaRef ds:uri="http://schemas.microsoft.com/sharepoint/v3"/>
    <ds:schemaRef ds:uri="http://purl.org/dc/elements/1.1/"/>
    <ds:schemaRef ds:uri="http://schemas.microsoft.com/office/2006/documentManagement/types"/>
    <ds:schemaRef ds:uri="http://www.w3.org/XML/1998/namespace"/>
    <ds:schemaRef ds:uri="http://purl.org/dc/dcmitype/"/>
    <ds:schemaRef ds:uri="http://schemas.microsoft.com/office/infopath/2007/PartnerControls"/>
    <ds:schemaRef ds:uri="http://schemas.openxmlformats.org/package/2006/metadata/core-properties"/>
    <ds:schemaRef ds:uri="2ad72a0f-1c32-40cc-8665-bd392163df41"/>
    <ds:schemaRef ds:uri="5a117a44-b29e-4e94-871e-8d4ad5b78ea0"/>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60D5173F-9C8F-48E2-B52A-CD1F1DD8A90C}"/>
</file>

<file path=customXml/itemProps3.xml><?xml version="1.0" encoding="utf-8"?>
<ds:datastoreItem xmlns:ds="http://schemas.openxmlformats.org/officeDocument/2006/customXml" ds:itemID="{B2A25C9C-7BB6-47E8-A0E8-8032CC11D1B2}">
  <ds:schemaRefs>
    <ds:schemaRef ds:uri="http://schemas.microsoft.com/sharepoint/v3/contenttype/forms"/>
  </ds:schemaRefs>
</ds:datastoreItem>
</file>

<file path=customXml/itemProps4.xml><?xml version="1.0" encoding="utf-8"?>
<ds:datastoreItem xmlns:ds="http://schemas.openxmlformats.org/officeDocument/2006/customXml" ds:itemID="{5E8C534C-E280-4386-A208-1A6F66EFD5B2}"/>
</file>

<file path=docProps/app.xml><?xml version="1.0" encoding="utf-8"?>
<Properties xmlns="http://schemas.openxmlformats.org/officeDocument/2006/extended-properties" xmlns:vt="http://schemas.openxmlformats.org/officeDocument/2006/docPropsVTypes">
  <Template/>
  <TotalTime>0</TotalTime>
  <Words>3685</Words>
  <Application>Microsoft Macintosh PowerPoint</Application>
  <PresentationFormat>Widescreen</PresentationFormat>
  <Paragraphs>319</Paragraphs>
  <Slides>21</Slides>
  <Notes>19</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21</vt:i4>
      </vt:variant>
    </vt:vector>
  </HeadingPairs>
  <TitlesOfParts>
    <vt:vector size="35" baseType="lpstr">
      <vt:lpstr>Arial</vt:lpstr>
      <vt:lpstr>Arial,Sans-Serif</vt:lpstr>
      <vt:lpstr>Calibri</vt:lpstr>
      <vt:lpstr>Century Gothic</vt:lpstr>
      <vt:lpstr>Courier New</vt:lpstr>
      <vt:lpstr>Franklin Gothic Book</vt:lpstr>
      <vt:lpstr>Open Sans</vt:lpstr>
      <vt:lpstr>Open Sans Extrabold</vt:lpstr>
      <vt:lpstr>Open Sans Extrabold</vt:lpstr>
      <vt:lpstr>Segoe UI</vt:lpstr>
      <vt:lpstr>Symbol</vt:lpstr>
      <vt:lpstr>Wingdings</vt:lpstr>
      <vt:lpstr>Theme1</vt:lpstr>
      <vt:lpstr>Theme1</vt:lpstr>
      <vt:lpstr>2026 Model of  Care Training</vt:lpstr>
      <vt:lpstr>PowerPoint Presentation</vt:lpstr>
      <vt:lpstr>PowerPoint Presentation</vt:lpstr>
      <vt:lpstr>PowerPoint Presentation</vt:lpstr>
      <vt:lpstr>PowerPoint Presentation</vt:lpstr>
      <vt:lpstr>MoC 1:  Description of the SNP Population </vt:lpstr>
      <vt:lpstr>PowerPoint Presentation</vt:lpstr>
      <vt:lpstr>PowerPoint Presentation</vt:lpstr>
      <vt:lpstr>Health Risk Assessment (HRA)</vt:lpstr>
      <vt:lpstr>PowerPoint Presentation</vt:lpstr>
      <vt:lpstr>PowerPoint Presentation</vt:lpstr>
      <vt:lpstr>F2F Encounter Refusals</vt:lpstr>
      <vt:lpstr>Interdisciplinary Care Team</vt:lpstr>
      <vt:lpstr>Care Coordination</vt:lpstr>
      <vt:lpstr>Care Transitions</vt:lpstr>
      <vt:lpstr>Care Transition Cont. </vt:lpstr>
      <vt:lpstr>PowerPoint Presentation</vt:lpstr>
      <vt:lpstr>PowerPoint Presentation</vt:lpstr>
      <vt:lpstr>Member Risk Prevention - PQI</vt:lpstr>
      <vt:lpstr>Member Risk Prevention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Ashley Ivill</dc:creator>
  <cp:lastModifiedBy>Kierstin Kibler</cp:lastModifiedBy>
  <cp:revision>89</cp:revision>
  <dcterms:created xsi:type="dcterms:W3CDTF">2020-09-10T20:12:19Z</dcterms:created>
  <dcterms:modified xsi:type="dcterms:W3CDTF">2025-11-11T20:49:21Z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61600</vt:r8>
  </property>
  <property fmtid="{D5CDD505-2E9C-101B-9397-08002B2CF9AE}" pid="3" name="ContentTypeId">
    <vt:lpwstr>0x010100FF2240BBE50BD54CAF5EC2B2A1F7C1D8</vt:lpwstr>
  </property>
  <property fmtid="{D5CDD505-2E9C-101B-9397-08002B2CF9AE}" pid="4" name="MediaServiceImageTags">
    <vt:lpwstr/>
  </property>
  <property fmtid="{D5CDD505-2E9C-101B-9397-08002B2CF9AE}" pid="5" name="_dlc_DocIdItemGuid">
    <vt:lpwstr>2e7b99db-16b1-46c9-8802-9b2f21a4db3f</vt:lpwstr>
  </property>
  <property fmtid="{D5CDD505-2E9C-101B-9397-08002B2CF9AE}" pid="6" name="xd_ProgID">
    <vt:lpwstr/>
  </property>
  <property fmtid="{D5CDD505-2E9C-101B-9397-08002B2CF9AE}" pid="7" name="_dlc_DocId">
    <vt:lpwstr>MYS5MU3SVYMC-32502834-3593</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_dlc_DocIdUrl">
    <vt:lpwstr>https://allyalign.sharepoint.com/_layouts/15/DocIdRedir.aspx?ID=MYS5MU3SVYMC-32502834-3593, MYS5MU3SVYMC-32502834-3593</vt:lpwstr>
  </property>
  <property fmtid="{D5CDD505-2E9C-101B-9397-08002B2CF9AE}" pid="13" name="xd_Signature">
    <vt:lpwstr/>
  </property>
  <property fmtid="{D5CDD505-2E9C-101B-9397-08002B2CF9AE}" pid="14" name="_SourceUrl">
    <vt:lpwstr/>
  </property>
  <property fmtid="{D5CDD505-2E9C-101B-9397-08002B2CF9AE}" pid="15" name="_SharedFileIndex">
    <vt:lpwstr/>
  </property>
  <property fmtid="{D5CDD505-2E9C-101B-9397-08002B2CF9AE}" pid="16" name="MSIP_Label_defa4170-0d19-0005-0004-bc88714345d2_Enabled">
    <vt:lpwstr>true</vt:lpwstr>
  </property>
  <property fmtid="{D5CDD505-2E9C-101B-9397-08002B2CF9AE}" pid="17" name="MSIP_Label_defa4170-0d19-0005-0004-bc88714345d2_SetDate">
    <vt:lpwstr>2025-11-11T20:49:11Z</vt:lpwstr>
  </property>
  <property fmtid="{D5CDD505-2E9C-101B-9397-08002B2CF9AE}" pid="18" name="MSIP_Label_defa4170-0d19-0005-0004-bc88714345d2_Method">
    <vt:lpwstr>Privileged</vt:lpwstr>
  </property>
  <property fmtid="{D5CDD505-2E9C-101B-9397-08002B2CF9AE}" pid="19" name="MSIP_Label_defa4170-0d19-0005-0004-bc88714345d2_Name">
    <vt:lpwstr>defa4170-0d19-0005-0004-bc88714345d2</vt:lpwstr>
  </property>
  <property fmtid="{D5CDD505-2E9C-101B-9397-08002B2CF9AE}" pid="20" name="MSIP_Label_defa4170-0d19-0005-0004-bc88714345d2_SiteId">
    <vt:lpwstr>0a0816ff-d800-4227-bad5-db802f2e234a</vt:lpwstr>
  </property>
  <property fmtid="{D5CDD505-2E9C-101B-9397-08002B2CF9AE}" pid="21" name="MSIP_Label_defa4170-0d19-0005-0004-bc88714345d2_ActionId">
    <vt:lpwstr>7dc6d175-5dbd-4907-8697-6d5c312a7a6b</vt:lpwstr>
  </property>
  <property fmtid="{D5CDD505-2E9C-101B-9397-08002B2CF9AE}" pid="22" name="MSIP_Label_defa4170-0d19-0005-0004-bc88714345d2_ContentBits">
    <vt:lpwstr>0</vt:lpwstr>
  </property>
  <property fmtid="{D5CDD505-2E9C-101B-9397-08002B2CF9AE}" pid="23" name="MSIP_Label_defa4170-0d19-0005-0004-bc88714345d2_Tag">
    <vt:lpwstr>50, 0, 1, 1</vt:lpwstr>
  </property>
</Properties>
</file>